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2" r:id="rId3"/>
    <p:sldId id="258" r:id="rId4"/>
    <p:sldId id="259" r:id="rId5"/>
    <p:sldId id="260" r:id="rId6"/>
    <p:sldId id="262" r:id="rId7"/>
    <p:sldId id="261" r:id="rId8"/>
    <p:sldId id="263" r:id="rId9"/>
    <p:sldId id="265" r:id="rId10"/>
    <p:sldId id="264" r:id="rId11"/>
    <p:sldId id="266" r:id="rId12"/>
    <p:sldId id="267" r:id="rId13"/>
    <p:sldId id="269" r:id="rId14"/>
    <p:sldId id="271" r:id="rId15"/>
    <p:sldId id="270" r:id="rId16"/>
    <p:sldId id="273" r:id="rId17"/>
    <p:sldId id="274" r:id="rId18"/>
    <p:sldId id="276" r:id="rId19"/>
    <p:sldId id="277" r:id="rId20"/>
    <p:sldId id="278"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0" d="100"/>
          <a:sy n="60" d="100"/>
        </p:scale>
        <p:origin x="96" y="12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illy\Downloads\MSFT_project.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illy\Downloads\Ford\F.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illy\Downloads\MGM\MGM.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069196395652363E-2"/>
          <c:y val="1.2526175135879057E-2"/>
          <c:w val="0.92596339610954626"/>
          <c:h val="0.94982706138678796"/>
        </c:manualLayout>
      </c:layout>
      <c:lineChart>
        <c:grouping val="standard"/>
        <c:varyColors val="0"/>
        <c:ser>
          <c:idx val="0"/>
          <c:order val="0"/>
          <c:spPr>
            <a:ln w="28575" cap="rnd">
              <a:solidFill>
                <a:schemeClr val="accent1"/>
              </a:solidFill>
              <a:round/>
            </a:ln>
            <a:effectLst/>
          </c:spPr>
          <c:marker>
            <c:symbol val="none"/>
          </c:marker>
          <c:val>
            <c:numRef>
              <c:f>MSFT!$E$2:$E$61</c:f>
              <c:numCache>
                <c:formatCode>General</c:formatCode>
                <c:ptCount val="60"/>
                <c:pt idx="0">
                  <c:v>217.69000199999999</c:v>
                </c:pt>
                <c:pt idx="1">
                  <c:v>217.89999399999999</c:v>
                </c:pt>
                <c:pt idx="2">
                  <c:v>212.25</c:v>
                </c:pt>
                <c:pt idx="3">
                  <c:v>218.28999300000001</c:v>
                </c:pt>
                <c:pt idx="4">
                  <c:v>219.61999499999999</c:v>
                </c:pt>
                <c:pt idx="5">
                  <c:v>217.490005</c:v>
                </c:pt>
                <c:pt idx="6">
                  <c:v>214.929993</c:v>
                </c:pt>
                <c:pt idx="7">
                  <c:v>216.33999600000001</c:v>
                </c:pt>
                <c:pt idx="8">
                  <c:v>213.020004</c:v>
                </c:pt>
                <c:pt idx="9">
                  <c:v>212.64999399999999</c:v>
                </c:pt>
                <c:pt idx="10">
                  <c:v>216.44000199999999</c:v>
                </c:pt>
                <c:pt idx="11">
                  <c:v>224.33999600000001</c:v>
                </c:pt>
                <c:pt idx="12">
                  <c:v>224.970001</c:v>
                </c:pt>
                <c:pt idx="13">
                  <c:v>225.949997</c:v>
                </c:pt>
                <c:pt idx="14">
                  <c:v>229.529999</c:v>
                </c:pt>
                <c:pt idx="15">
                  <c:v>232.33000200000001</c:v>
                </c:pt>
                <c:pt idx="16">
                  <c:v>232.89999399999999</c:v>
                </c:pt>
                <c:pt idx="17">
                  <c:v>238.929993</c:v>
                </c:pt>
                <c:pt idx="18">
                  <c:v>231.96000699999999</c:v>
                </c:pt>
                <c:pt idx="19">
                  <c:v>239.64999399999999</c:v>
                </c:pt>
                <c:pt idx="20">
                  <c:v>239.509995</c:v>
                </c:pt>
                <c:pt idx="21">
                  <c:v>243</c:v>
                </c:pt>
                <c:pt idx="22">
                  <c:v>242.009995</c:v>
                </c:pt>
                <c:pt idx="23">
                  <c:v>242.199997</c:v>
                </c:pt>
                <c:pt idx="24">
                  <c:v>242.470001</c:v>
                </c:pt>
                <c:pt idx="25">
                  <c:v>243.770004</c:v>
                </c:pt>
                <c:pt idx="26">
                  <c:v>242.820007</c:v>
                </c:pt>
                <c:pt idx="27">
                  <c:v>244.490005</c:v>
                </c:pt>
                <c:pt idx="28">
                  <c:v>244.990005</c:v>
                </c:pt>
                <c:pt idx="29">
                  <c:v>243.699997</c:v>
                </c:pt>
                <c:pt idx="30">
                  <c:v>244.199997</c:v>
                </c:pt>
                <c:pt idx="31">
                  <c:v>243.78999300000001</c:v>
                </c:pt>
                <c:pt idx="32">
                  <c:v>240.970001</c:v>
                </c:pt>
                <c:pt idx="33">
                  <c:v>234.509995</c:v>
                </c:pt>
                <c:pt idx="34">
                  <c:v>233.270004</c:v>
                </c:pt>
                <c:pt idx="35">
                  <c:v>234.550003</c:v>
                </c:pt>
                <c:pt idx="36">
                  <c:v>228.990005</c:v>
                </c:pt>
                <c:pt idx="37">
                  <c:v>232.38000500000001</c:v>
                </c:pt>
                <c:pt idx="38">
                  <c:v>236.94000199999999</c:v>
                </c:pt>
                <c:pt idx="39">
                  <c:v>233.86999499999999</c:v>
                </c:pt>
                <c:pt idx="40">
                  <c:v>227.55999800000001</c:v>
                </c:pt>
                <c:pt idx="41">
                  <c:v>226.729996</c:v>
                </c:pt>
                <c:pt idx="42">
                  <c:v>231.60000600000001</c:v>
                </c:pt>
                <c:pt idx="43">
                  <c:v>227.38999899999999</c:v>
                </c:pt>
                <c:pt idx="44">
                  <c:v>233.779999</c:v>
                </c:pt>
                <c:pt idx="45">
                  <c:v>232.41999799999999</c:v>
                </c:pt>
                <c:pt idx="46">
                  <c:v>237.13000500000001</c:v>
                </c:pt>
                <c:pt idx="47">
                  <c:v>235.75</c:v>
                </c:pt>
                <c:pt idx="48">
                  <c:v>234.80999800000001</c:v>
                </c:pt>
                <c:pt idx="49">
                  <c:v>237.71000699999999</c:v>
                </c:pt>
                <c:pt idx="50">
                  <c:v>237.03999300000001</c:v>
                </c:pt>
                <c:pt idx="51">
                  <c:v>230.720001</c:v>
                </c:pt>
                <c:pt idx="52">
                  <c:v>230.35000600000001</c:v>
                </c:pt>
                <c:pt idx="53">
                  <c:v>235.990005</c:v>
                </c:pt>
                <c:pt idx="54">
                  <c:v>237.58000200000001</c:v>
                </c:pt>
                <c:pt idx="55">
                  <c:v>235.46000699999999</c:v>
                </c:pt>
                <c:pt idx="56">
                  <c:v>232.33999600000001</c:v>
                </c:pt>
                <c:pt idx="57">
                  <c:v>236.479996</c:v>
                </c:pt>
                <c:pt idx="58">
                  <c:v>235.240005</c:v>
                </c:pt>
                <c:pt idx="59">
                  <c:v>231.85000600000001</c:v>
                </c:pt>
              </c:numCache>
            </c:numRef>
          </c:val>
          <c:smooth val="0"/>
          <c:extLst>
            <c:ext xmlns:c16="http://schemas.microsoft.com/office/drawing/2014/chart" uri="{C3380CC4-5D6E-409C-BE32-E72D297353CC}">
              <c16:uniqueId val="{00000000-A001-401A-877F-917F3BA99327}"/>
            </c:ext>
          </c:extLst>
        </c:ser>
        <c:dLbls>
          <c:showLegendKey val="0"/>
          <c:showVal val="0"/>
          <c:showCatName val="0"/>
          <c:showSerName val="0"/>
          <c:showPercent val="0"/>
          <c:showBubbleSize val="0"/>
        </c:dLbls>
        <c:smooth val="0"/>
        <c:axId val="2095343904"/>
        <c:axId val="2095343072"/>
      </c:lineChart>
      <c:catAx>
        <c:axId val="2095343904"/>
        <c:scaling>
          <c:orientation val="minMax"/>
        </c:scaling>
        <c:delete val="1"/>
        <c:axPos val="b"/>
        <c:majorTickMark val="none"/>
        <c:minorTickMark val="none"/>
        <c:tickLblPos val="nextTo"/>
        <c:crossAx val="2095343072"/>
        <c:crosses val="autoZero"/>
        <c:auto val="1"/>
        <c:lblAlgn val="ctr"/>
        <c:lblOffset val="100"/>
        <c:noMultiLvlLbl val="0"/>
      </c:catAx>
      <c:valAx>
        <c:axId val="2095343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5343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136482939632549E-2"/>
          <c:y val="3.2407407407407406E-2"/>
          <c:w val="0.90286351706036749"/>
          <c:h val="0.89814814814814814"/>
        </c:manualLayout>
      </c:layout>
      <c:lineChart>
        <c:grouping val="standard"/>
        <c:varyColors val="0"/>
        <c:ser>
          <c:idx val="0"/>
          <c:order val="0"/>
          <c:spPr>
            <a:ln w="28575" cap="rnd">
              <a:solidFill>
                <a:schemeClr val="accent1"/>
              </a:solidFill>
              <a:round/>
            </a:ln>
            <a:effectLst/>
          </c:spPr>
          <c:marker>
            <c:symbol val="none"/>
          </c:marker>
          <c:val>
            <c:numRef>
              <c:f>F!$E$2:$E$61</c:f>
              <c:numCache>
                <c:formatCode>General</c:formatCode>
                <c:ptCount val="60"/>
                <c:pt idx="0">
                  <c:v>8.52</c:v>
                </c:pt>
                <c:pt idx="1">
                  <c:v>8.65</c:v>
                </c:pt>
                <c:pt idx="2">
                  <c:v>8.84</c:v>
                </c:pt>
                <c:pt idx="3">
                  <c:v>9.06</c:v>
                </c:pt>
                <c:pt idx="4">
                  <c:v>9</c:v>
                </c:pt>
                <c:pt idx="5">
                  <c:v>9.3000000000000007</c:v>
                </c:pt>
                <c:pt idx="6">
                  <c:v>9.7799999999999994</c:v>
                </c:pt>
                <c:pt idx="7">
                  <c:v>9.7799999999999994</c:v>
                </c:pt>
                <c:pt idx="8">
                  <c:v>10.17</c:v>
                </c:pt>
                <c:pt idx="9">
                  <c:v>9.83</c:v>
                </c:pt>
                <c:pt idx="10">
                  <c:v>10.02</c:v>
                </c:pt>
                <c:pt idx="11">
                  <c:v>10.86</c:v>
                </c:pt>
                <c:pt idx="12">
                  <c:v>11.53</c:v>
                </c:pt>
                <c:pt idx="13">
                  <c:v>11.52</c:v>
                </c:pt>
                <c:pt idx="14">
                  <c:v>11.29</c:v>
                </c:pt>
                <c:pt idx="15">
                  <c:v>11.19</c:v>
                </c:pt>
                <c:pt idx="16">
                  <c:v>10.79</c:v>
                </c:pt>
                <c:pt idx="17">
                  <c:v>10.72</c:v>
                </c:pt>
                <c:pt idx="18">
                  <c:v>10.53</c:v>
                </c:pt>
                <c:pt idx="19">
                  <c:v>10.83</c:v>
                </c:pt>
                <c:pt idx="20">
                  <c:v>10.86</c:v>
                </c:pt>
                <c:pt idx="21">
                  <c:v>11.2</c:v>
                </c:pt>
                <c:pt idx="22">
                  <c:v>11.37</c:v>
                </c:pt>
                <c:pt idx="23">
                  <c:v>11.51</c:v>
                </c:pt>
                <c:pt idx="24">
                  <c:v>11.56</c:v>
                </c:pt>
                <c:pt idx="25">
                  <c:v>11.93</c:v>
                </c:pt>
                <c:pt idx="26">
                  <c:v>11.76</c:v>
                </c:pt>
                <c:pt idx="27">
                  <c:v>11.45</c:v>
                </c:pt>
                <c:pt idx="28">
                  <c:v>11.45</c:v>
                </c:pt>
                <c:pt idx="29">
                  <c:v>11.54</c:v>
                </c:pt>
                <c:pt idx="30">
                  <c:v>11.48</c:v>
                </c:pt>
                <c:pt idx="31">
                  <c:v>11.43</c:v>
                </c:pt>
                <c:pt idx="32">
                  <c:v>11.58</c:v>
                </c:pt>
                <c:pt idx="33">
                  <c:v>11.7</c:v>
                </c:pt>
                <c:pt idx="34">
                  <c:v>11.62</c:v>
                </c:pt>
                <c:pt idx="35">
                  <c:v>12.27</c:v>
                </c:pt>
                <c:pt idx="36">
                  <c:v>11.76</c:v>
                </c:pt>
                <c:pt idx="37">
                  <c:v>11.7</c:v>
                </c:pt>
                <c:pt idx="38">
                  <c:v>11.98</c:v>
                </c:pt>
                <c:pt idx="39">
                  <c:v>12.55</c:v>
                </c:pt>
                <c:pt idx="40">
                  <c:v>12.17</c:v>
                </c:pt>
                <c:pt idx="41">
                  <c:v>11.93</c:v>
                </c:pt>
                <c:pt idx="42">
                  <c:v>12.27</c:v>
                </c:pt>
                <c:pt idx="43">
                  <c:v>12.65</c:v>
                </c:pt>
                <c:pt idx="44">
                  <c:v>12.57</c:v>
                </c:pt>
                <c:pt idx="45">
                  <c:v>12.91</c:v>
                </c:pt>
                <c:pt idx="46">
                  <c:v>12.81</c:v>
                </c:pt>
                <c:pt idx="47">
                  <c:v>13.37</c:v>
                </c:pt>
                <c:pt idx="48">
                  <c:v>13.2</c:v>
                </c:pt>
                <c:pt idx="49">
                  <c:v>12.49</c:v>
                </c:pt>
                <c:pt idx="50">
                  <c:v>12.69</c:v>
                </c:pt>
                <c:pt idx="51">
                  <c:v>12.49</c:v>
                </c:pt>
                <c:pt idx="52">
                  <c:v>12.83</c:v>
                </c:pt>
                <c:pt idx="53">
                  <c:v>12.85</c:v>
                </c:pt>
                <c:pt idx="54">
                  <c:v>12.21</c:v>
                </c:pt>
                <c:pt idx="55">
                  <c:v>12.14</c:v>
                </c:pt>
                <c:pt idx="56">
                  <c:v>12.32</c:v>
                </c:pt>
                <c:pt idx="57">
                  <c:v>12.3</c:v>
                </c:pt>
                <c:pt idx="58">
                  <c:v>12.15</c:v>
                </c:pt>
                <c:pt idx="59">
                  <c:v>12.46</c:v>
                </c:pt>
              </c:numCache>
            </c:numRef>
          </c:val>
          <c:smooth val="0"/>
          <c:extLst>
            <c:ext xmlns:c16="http://schemas.microsoft.com/office/drawing/2014/chart" uri="{C3380CC4-5D6E-409C-BE32-E72D297353CC}">
              <c16:uniqueId val="{00000000-CA94-429E-BE4E-D5AA73B2D838}"/>
            </c:ext>
          </c:extLst>
        </c:ser>
        <c:dLbls>
          <c:showLegendKey val="0"/>
          <c:showVal val="0"/>
          <c:showCatName val="0"/>
          <c:showSerName val="0"/>
          <c:showPercent val="0"/>
          <c:showBubbleSize val="0"/>
        </c:dLbls>
        <c:smooth val="0"/>
        <c:axId val="1900951247"/>
        <c:axId val="1900948751"/>
      </c:lineChart>
      <c:catAx>
        <c:axId val="1900951247"/>
        <c:scaling>
          <c:orientation val="minMax"/>
        </c:scaling>
        <c:delete val="1"/>
        <c:axPos val="b"/>
        <c:majorTickMark val="none"/>
        <c:minorTickMark val="none"/>
        <c:tickLblPos val="nextTo"/>
        <c:crossAx val="1900948751"/>
        <c:crosses val="autoZero"/>
        <c:auto val="1"/>
        <c:lblAlgn val="ctr"/>
        <c:lblOffset val="100"/>
        <c:noMultiLvlLbl val="0"/>
      </c:catAx>
      <c:valAx>
        <c:axId val="1900948751"/>
        <c:scaling>
          <c:orientation val="minMax"/>
          <c:min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09512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val>
            <c:numRef>
              <c:f>MGM!$E$2:$E$61</c:f>
              <c:numCache>
                <c:formatCode>General</c:formatCode>
                <c:ptCount val="60"/>
                <c:pt idx="0">
                  <c:v>29.700001</c:v>
                </c:pt>
                <c:pt idx="1">
                  <c:v>30.360001</c:v>
                </c:pt>
                <c:pt idx="2">
                  <c:v>31.18</c:v>
                </c:pt>
                <c:pt idx="3">
                  <c:v>30.6</c:v>
                </c:pt>
                <c:pt idx="4">
                  <c:v>31.360001</c:v>
                </c:pt>
                <c:pt idx="5">
                  <c:v>30.790001</c:v>
                </c:pt>
                <c:pt idx="6">
                  <c:v>30.290001</c:v>
                </c:pt>
                <c:pt idx="7">
                  <c:v>30.040001</c:v>
                </c:pt>
                <c:pt idx="8">
                  <c:v>30.280000999999999</c:v>
                </c:pt>
                <c:pt idx="9">
                  <c:v>29.799999</c:v>
                </c:pt>
                <c:pt idx="10">
                  <c:v>30.530000999999999</c:v>
                </c:pt>
                <c:pt idx="11">
                  <c:v>31.059999000000001</c:v>
                </c:pt>
                <c:pt idx="12">
                  <c:v>31.530000999999999</c:v>
                </c:pt>
                <c:pt idx="13">
                  <c:v>31.389999</c:v>
                </c:pt>
                <c:pt idx="14">
                  <c:v>29.98</c:v>
                </c:pt>
                <c:pt idx="15">
                  <c:v>29.59</c:v>
                </c:pt>
                <c:pt idx="16">
                  <c:v>28.360001</c:v>
                </c:pt>
                <c:pt idx="17">
                  <c:v>29.559999000000001</c:v>
                </c:pt>
                <c:pt idx="18">
                  <c:v>28.559999000000001</c:v>
                </c:pt>
                <c:pt idx="19">
                  <c:v>29.27</c:v>
                </c:pt>
                <c:pt idx="20">
                  <c:v>30.639999</c:v>
                </c:pt>
                <c:pt idx="21">
                  <c:v>30.889999</c:v>
                </c:pt>
                <c:pt idx="22">
                  <c:v>32.479999999999997</c:v>
                </c:pt>
                <c:pt idx="23">
                  <c:v>34.25</c:v>
                </c:pt>
                <c:pt idx="24">
                  <c:v>35.599997999999999</c:v>
                </c:pt>
                <c:pt idx="25">
                  <c:v>35.82</c:v>
                </c:pt>
                <c:pt idx="26">
                  <c:v>36.470001000000003</c:v>
                </c:pt>
                <c:pt idx="27">
                  <c:v>35.299999</c:v>
                </c:pt>
                <c:pt idx="28">
                  <c:v>35.93</c:v>
                </c:pt>
                <c:pt idx="29">
                  <c:v>34.990001999999997</c:v>
                </c:pt>
                <c:pt idx="30">
                  <c:v>34.959999000000003</c:v>
                </c:pt>
                <c:pt idx="31">
                  <c:v>35.040000999999997</c:v>
                </c:pt>
                <c:pt idx="32">
                  <c:v>36.419998</c:v>
                </c:pt>
                <c:pt idx="33">
                  <c:v>37.520000000000003</c:v>
                </c:pt>
                <c:pt idx="34">
                  <c:v>39.590000000000003</c:v>
                </c:pt>
                <c:pt idx="35">
                  <c:v>38.630001</c:v>
                </c:pt>
                <c:pt idx="36">
                  <c:v>36.700001</c:v>
                </c:pt>
                <c:pt idx="37">
                  <c:v>37.790000999999997</c:v>
                </c:pt>
                <c:pt idx="38">
                  <c:v>38.299999</c:v>
                </c:pt>
                <c:pt idx="39">
                  <c:v>38.540000999999997</c:v>
                </c:pt>
                <c:pt idx="40">
                  <c:v>38.830002</c:v>
                </c:pt>
                <c:pt idx="41">
                  <c:v>37.290000999999997</c:v>
                </c:pt>
                <c:pt idx="42">
                  <c:v>37.139999000000003</c:v>
                </c:pt>
                <c:pt idx="43">
                  <c:v>37.849997999999999</c:v>
                </c:pt>
                <c:pt idx="44">
                  <c:v>37.479999999999997</c:v>
                </c:pt>
                <c:pt idx="45">
                  <c:v>37.619999</c:v>
                </c:pt>
                <c:pt idx="46">
                  <c:v>39.189999</c:v>
                </c:pt>
                <c:pt idx="47">
                  <c:v>38.979999999999997</c:v>
                </c:pt>
                <c:pt idx="48">
                  <c:v>40.959999000000003</c:v>
                </c:pt>
                <c:pt idx="49">
                  <c:v>39.909999999999997</c:v>
                </c:pt>
                <c:pt idx="50">
                  <c:v>41.23</c:v>
                </c:pt>
                <c:pt idx="51">
                  <c:v>39.509998000000003</c:v>
                </c:pt>
                <c:pt idx="52">
                  <c:v>40.029998999999997</c:v>
                </c:pt>
                <c:pt idx="53">
                  <c:v>39.029998999999997</c:v>
                </c:pt>
                <c:pt idx="54">
                  <c:v>37.340000000000003</c:v>
                </c:pt>
                <c:pt idx="55">
                  <c:v>36.900002000000001</c:v>
                </c:pt>
                <c:pt idx="56">
                  <c:v>37.959999000000003</c:v>
                </c:pt>
                <c:pt idx="57">
                  <c:v>37.68</c:v>
                </c:pt>
                <c:pt idx="58">
                  <c:v>37.159999999999997</c:v>
                </c:pt>
                <c:pt idx="59">
                  <c:v>38.209999000000003</c:v>
                </c:pt>
              </c:numCache>
            </c:numRef>
          </c:val>
          <c:smooth val="0"/>
          <c:extLst>
            <c:ext xmlns:c16="http://schemas.microsoft.com/office/drawing/2014/chart" uri="{C3380CC4-5D6E-409C-BE32-E72D297353CC}">
              <c16:uniqueId val="{00000000-11DE-46D3-8B82-A59FBBBA6B20}"/>
            </c:ext>
          </c:extLst>
        </c:ser>
        <c:dLbls>
          <c:showLegendKey val="0"/>
          <c:showVal val="0"/>
          <c:showCatName val="0"/>
          <c:showSerName val="0"/>
          <c:showPercent val="0"/>
          <c:showBubbleSize val="0"/>
        </c:dLbls>
        <c:smooth val="0"/>
        <c:axId val="1818569536"/>
        <c:axId val="1818557056"/>
      </c:lineChart>
      <c:catAx>
        <c:axId val="1818569536"/>
        <c:scaling>
          <c:orientation val="minMax"/>
        </c:scaling>
        <c:delete val="1"/>
        <c:axPos val="b"/>
        <c:majorTickMark val="none"/>
        <c:minorTickMark val="none"/>
        <c:tickLblPos val="nextTo"/>
        <c:crossAx val="1818557056"/>
        <c:crosses val="autoZero"/>
        <c:auto val="1"/>
        <c:lblAlgn val="ctr"/>
        <c:lblOffset val="100"/>
        <c:noMultiLvlLbl val="0"/>
      </c:catAx>
      <c:valAx>
        <c:axId val="1818557056"/>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8569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0.81249</cdr:x>
      <cdr:y>0.90984</cdr:y>
    </cdr:from>
    <cdr:to>
      <cdr:x>1</cdr:x>
      <cdr:y>1</cdr:y>
    </cdr:to>
    <cdr:sp macro="" textlink="">
      <cdr:nvSpPr>
        <cdr:cNvPr id="2" name="TextBox 1">
          <a:extLst xmlns:a="http://schemas.openxmlformats.org/drawingml/2006/main">
            <a:ext uri="{FF2B5EF4-FFF2-40B4-BE49-F238E27FC236}">
              <a16:creationId xmlns:a16="http://schemas.microsoft.com/office/drawing/2014/main" id="{E60387DC-1E0F-43BE-A41A-D90A02DD959B}"/>
            </a:ext>
          </a:extLst>
        </cdr:cNvPr>
        <cdr:cNvSpPr txBox="1"/>
      </cdr:nvSpPr>
      <cdr:spPr>
        <a:xfrm xmlns:a="http://schemas.openxmlformats.org/drawingml/2006/main">
          <a:off x="5509249" y="5066635"/>
          <a:ext cx="1271451" cy="50210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800" kern="1200" dirty="0">
              <a:solidFill>
                <a:schemeClr val="tx1"/>
              </a:solidFill>
            </a:rPr>
            <a:t>3/31/2021</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E802-A41A-4B45-8BAB-8ACE3B0554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373ACF-1E79-4462-8EA1-1ED6DCB8A9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9CFAAC-DC5B-443D-90B9-6BE54F2B05F1}"/>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5" name="Footer Placeholder 4">
            <a:extLst>
              <a:ext uri="{FF2B5EF4-FFF2-40B4-BE49-F238E27FC236}">
                <a16:creationId xmlns:a16="http://schemas.microsoft.com/office/drawing/2014/main" id="{85038C69-45D6-427C-8AAB-1A8F30FC6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67FDD-411B-4489-BEC8-81439A22FE7A}"/>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5105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36E5-8F2C-4343-9A14-2D4C134277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8547CB-4DF4-4962-9082-23EF1BFFD4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93815-AC67-48AD-917A-17860054E60D}"/>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5" name="Footer Placeholder 4">
            <a:extLst>
              <a:ext uri="{FF2B5EF4-FFF2-40B4-BE49-F238E27FC236}">
                <a16:creationId xmlns:a16="http://schemas.microsoft.com/office/drawing/2014/main" id="{F46BC417-9B90-46AB-A2C5-BE7BBCD12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AEE5D-8C6D-4CEB-8651-144A52B4338C}"/>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1048915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8FE33-FC41-4C0B-A979-5DCF477500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24BA31-9F53-452C-98D8-797125DA1E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E09F71-4B62-43F7-9CD3-6C6EC07DEFB7}"/>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5" name="Footer Placeholder 4">
            <a:extLst>
              <a:ext uri="{FF2B5EF4-FFF2-40B4-BE49-F238E27FC236}">
                <a16:creationId xmlns:a16="http://schemas.microsoft.com/office/drawing/2014/main" id="{0BE67548-6EB8-40EE-B208-F775FE224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B51FD-9075-47BA-B30D-02F03215F00F}"/>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314333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C425-E0C7-471C-B55E-1011AD2864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912D4-9CB7-4807-AA36-84AF1B68BA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C6C7B0-7C25-4710-B6E9-167F81C71930}"/>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5" name="Footer Placeholder 4">
            <a:extLst>
              <a:ext uri="{FF2B5EF4-FFF2-40B4-BE49-F238E27FC236}">
                <a16:creationId xmlns:a16="http://schemas.microsoft.com/office/drawing/2014/main" id="{954E0C94-ECB3-4FDE-87B4-3CC27205B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8A8AE-6C9D-410D-A531-053A597B7E15}"/>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240715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53B56-E136-4BEC-8A0F-DD7CA56CB3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4E5E4-F0CD-495A-AED6-F69199FDE6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458EFD-0653-40E7-81E2-A10775A6B843}"/>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5" name="Footer Placeholder 4">
            <a:extLst>
              <a:ext uri="{FF2B5EF4-FFF2-40B4-BE49-F238E27FC236}">
                <a16:creationId xmlns:a16="http://schemas.microsoft.com/office/drawing/2014/main" id="{99E12F9F-AFD2-4567-B709-3532D7B0B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C1799D-D10B-428F-B032-0EEF3DBBAC67}"/>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194171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36F33-F7C1-4386-AEAC-DA8C6FC3C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9795AE-8CE0-4478-9B26-921B51E31A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5B2BC1-7793-468F-B4CF-174CA8561C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55F21A-7373-4FDF-B24E-0844BDC12524}"/>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6" name="Footer Placeholder 5">
            <a:extLst>
              <a:ext uri="{FF2B5EF4-FFF2-40B4-BE49-F238E27FC236}">
                <a16:creationId xmlns:a16="http://schemas.microsoft.com/office/drawing/2014/main" id="{3F417114-0FF0-4348-9D7F-06A4F81F31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82707-3347-4797-873E-A4813A0D62A6}"/>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505149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F03F-F50E-4E52-8431-B9E55DC191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514087-DEC3-4039-BAB6-FE4F8E66F0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F9B776-705C-49CD-8950-6C948106C8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860114-B783-4BA6-A9C8-D4166FDC3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B5AE4-21D6-4A74-BF5C-C2BBD66AFD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8B0736-FBD3-463F-9DEE-8D7AFC4C4067}"/>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8" name="Footer Placeholder 7">
            <a:extLst>
              <a:ext uri="{FF2B5EF4-FFF2-40B4-BE49-F238E27FC236}">
                <a16:creationId xmlns:a16="http://schemas.microsoft.com/office/drawing/2014/main" id="{5E2EB6B5-740D-4B21-BD0A-26B63A1357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83746F-BC16-4794-9140-6F3CC2FAA180}"/>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325501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E41D-00F5-44BA-A9D1-E0227C69B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CC9F5D-25D9-4C71-98D1-605BBD1286D5}"/>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4" name="Footer Placeholder 3">
            <a:extLst>
              <a:ext uri="{FF2B5EF4-FFF2-40B4-BE49-F238E27FC236}">
                <a16:creationId xmlns:a16="http://schemas.microsoft.com/office/drawing/2014/main" id="{8869F42C-31D5-401B-93C3-A06E8F4C19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D378D6-48C0-4440-9FFD-3F6544E9A440}"/>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252287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16379A-AE2B-4A8D-858B-89BEE4BF4753}"/>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3" name="Footer Placeholder 2">
            <a:extLst>
              <a:ext uri="{FF2B5EF4-FFF2-40B4-BE49-F238E27FC236}">
                <a16:creationId xmlns:a16="http://schemas.microsoft.com/office/drawing/2014/main" id="{1F499161-C56C-437D-905C-64E7EBDC87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FCB082-62CE-4D41-9D34-8689EC0FDCA9}"/>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354949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AD41-DA3F-4C5D-8571-4B56FC9122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F2FEA1-FE54-45E4-8538-3F77B05288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EEE6F0-792E-4FAC-8857-DF66BE884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5564C7-B91A-4B8D-9D10-A209DC9EB410}"/>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6" name="Footer Placeholder 5">
            <a:extLst>
              <a:ext uri="{FF2B5EF4-FFF2-40B4-BE49-F238E27FC236}">
                <a16:creationId xmlns:a16="http://schemas.microsoft.com/office/drawing/2014/main" id="{A6275639-27B1-4847-8788-C1F0FF4D9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A8DC3-EBAE-43C9-ACC2-7EC7E65B5E49}"/>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393053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2F9-6857-4296-9677-DAD456CD2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E190BC-8123-4795-B4FB-08AEDD4C33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C6F5BD-019C-45D4-A959-619BED1B7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8ADBC-2B10-4ED0-AE7B-A5B13D867718}"/>
              </a:ext>
            </a:extLst>
          </p:cNvPr>
          <p:cNvSpPr>
            <a:spLocks noGrp="1"/>
          </p:cNvSpPr>
          <p:nvPr>
            <p:ph type="dt" sz="half" idx="10"/>
          </p:nvPr>
        </p:nvSpPr>
        <p:spPr/>
        <p:txBody>
          <a:bodyPr/>
          <a:lstStyle/>
          <a:p>
            <a:fld id="{59E8F310-802C-46CC-8EDD-3551FD089192}" type="datetimeFigureOut">
              <a:rPr lang="en-US" smtClean="0"/>
              <a:t>5/10/2021</a:t>
            </a:fld>
            <a:endParaRPr lang="en-US"/>
          </a:p>
        </p:txBody>
      </p:sp>
      <p:sp>
        <p:nvSpPr>
          <p:cNvPr id="6" name="Footer Placeholder 5">
            <a:extLst>
              <a:ext uri="{FF2B5EF4-FFF2-40B4-BE49-F238E27FC236}">
                <a16:creationId xmlns:a16="http://schemas.microsoft.com/office/drawing/2014/main" id="{F5F7B850-41F1-4305-A410-DA7001A2E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1E888-6C71-48FE-861B-79D1D40F2957}"/>
              </a:ext>
            </a:extLst>
          </p:cNvPr>
          <p:cNvSpPr>
            <a:spLocks noGrp="1"/>
          </p:cNvSpPr>
          <p:nvPr>
            <p:ph type="sldNum" sz="quarter" idx="12"/>
          </p:nvPr>
        </p:nvSpPr>
        <p:spPr/>
        <p:txBody>
          <a:bodyPr/>
          <a:lstStyle/>
          <a:p>
            <a:fld id="{C782FD9D-119F-4115-82D0-C8088DD6D3AB}" type="slidenum">
              <a:rPr lang="en-US" smtClean="0"/>
              <a:t>‹#›</a:t>
            </a:fld>
            <a:endParaRPr lang="en-US"/>
          </a:p>
        </p:txBody>
      </p:sp>
    </p:spTree>
    <p:extLst>
      <p:ext uri="{BB962C8B-B14F-4D97-AF65-F5344CB8AC3E}">
        <p14:creationId xmlns:p14="http://schemas.microsoft.com/office/powerpoint/2010/main" val="355509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69187E-F5F5-4385-826D-9F05DC0A9C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EA997D-B54E-40B4-804D-189B2CB1E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830E2-CC77-4807-806F-297C9C08BE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8F310-802C-46CC-8EDD-3551FD089192}" type="datetimeFigureOut">
              <a:rPr lang="en-US" smtClean="0"/>
              <a:t>5/10/2021</a:t>
            </a:fld>
            <a:endParaRPr lang="en-US"/>
          </a:p>
        </p:txBody>
      </p:sp>
      <p:sp>
        <p:nvSpPr>
          <p:cNvPr id="5" name="Footer Placeholder 4">
            <a:extLst>
              <a:ext uri="{FF2B5EF4-FFF2-40B4-BE49-F238E27FC236}">
                <a16:creationId xmlns:a16="http://schemas.microsoft.com/office/drawing/2014/main" id="{E677EB80-4043-4858-886D-7B4E24DDA8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71CC16-BA91-4DDF-B6ED-22407E2B2E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82FD9D-119F-4115-82D0-C8088DD6D3AB}" type="slidenum">
              <a:rPr lang="en-US" smtClean="0"/>
              <a:t>‹#›</a:t>
            </a:fld>
            <a:endParaRPr lang="en-US"/>
          </a:p>
        </p:txBody>
      </p:sp>
    </p:spTree>
    <p:extLst>
      <p:ext uri="{BB962C8B-B14F-4D97-AF65-F5344CB8AC3E}">
        <p14:creationId xmlns:p14="http://schemas.microsoft.com/office/powerpoint/2010/main" val="4043634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hyperlink" Target="https://finance.yahoo.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C3A55299-65A4-4F15-A55D-9CAE276AF80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74478-ACCD-4B09-8729-5303F7EA47F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0" i="0">
                <a:solidFill>
                  <a:srgbClr val="FFFFFF"/>
                </a:solidFill>
                <a:effectLst/>
                <a:latin typeface="Lato"/>
              </a:rPr>
              <a:t>Stock Analysis</a:t>
            </a:r>
            <a:endParaRPr lang="en-US" sz="5200">
              <a:solidFill>
                <a:srgbClr val="FFFFFF"/>
              </a:solidFill>
            </a:endParaRPr>
          </a:p>
        </p:txBody>
      </p:sp>
      <p:sp>
        <p:nvSpPr>
          <p:cNvPr id="3" name="Subtitle 2">
            <a:extLst>
              <a:ext uri="{FF2B5EF4-FFF2-40B4-BE49-F238E27FC236}">
                <a16:creationId xmlns:a16="http://schemas.microsoft.com/office/drawing/2014/main" id="{693D33C9-4001-4B91-9146-31581F769DC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Corey Zhang</a:t>
            </a:r>
          </a:p>
          <a:p>
            <a:r>
              <a:rPr lang="en-US">
                <a:solidFill>
                  <a:srgbClr val="FFFFFF"/>
                </a:solidFill>
              </a:rPr>
              <a:t>West Chester University of Pennsylvania</a:t>
            </a:r>
          </a:p>
        </p:txBody>
      </p:sp>
    </p:spTree>
    <p:extLst>
      <p:ext uri="{BB962C8B-B14F-4D97-AF65-F5344CB8AC3E}">
        <p14:creationId xmlns:p14="http://schemas.microsoft.com/office/powerpoint/2010/main" val="221410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0DA70C-3EE4-4F01-949B-8F56031CCE01}"/>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Ford Motor Company</a:t>
            </a:r>
            <a:r>
              <a:rPr lang="en-US" b="1" dirty="0"/>
              <a:t>(F)</a:t>
            </a:r>
          </a:p>
        </p:txBody>
      </p:sp>
      <p:sp>
        <p:nvSpPr>
          <p:cNvPr id="9" name="TextBox 8">
            <a:extLst>
              <a:ext uri="{FF2B5EF4-FFF2-40B4-BE49-F238E27FC236}">
                <a16:creationId xmlns:a16="http://schemas.microsoft.com/office/drawing/2014/main" id="{48DEE059-2EF1-44A4-8757-7A75E455F879}"/>
              </a:ext>
            </a:extLst>
          </p:cNvPr>
          <p:cNvSpPr txBox="1"/>
          <p:nvPr/>
        </p:nvSpPr>
        <p:spPr>
          <a:xfrm>
            <a:off x="4406900" y="1321356"/>
            <a:ext cx="7404100" cy="369332"/>
          </a:xfrm>
          <a:prstGeom prst="rect">
            <a:avLst/>
          </a:prstGeom>
          <a:noFill/>
        </p:spPr>
        <p:txBody>
          <a:bodyPr wrap="square" rtlCol="0">
            <a:spAutoFit/>
          </a:bodyPr>
          <a:lstStyle/>
          <a:p>
            <a:r>
              <a:rPr lang="en-US" dirty="0"/>
              <a:t>Models for April</a:t>
            </a:r>
          </a:p>
        </p:txBody>
      </p:sp>
      <p:pic>
        <p:nvPicPr>
          <p:cNvPr id="11" name="Picture 10" descr="Chart, line chart&#10;&#10;Description automatically generated">
            <a:extLst>
              <a:ext uri="{FF2B5EF4-FFF2-40B4-BE49-F238E27FC236}">
                <a16:creationId xmlns:a16="http://schemas.microsoft.com/office/drawing/2014/main" id="{21187B87-5AAA-4A9B-935B-6AB2C9392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771" y="3741335"/>
            <a:ext cx="4580357" cy="2751539"/>
          </a:xfrm>
          <a:prstGeom prst="rect">
            <a:avLst/>
          </a:prstGeom>
        </p:spPr>
      </p:pic>
      <p:pic>
        <p:nvPicPr>
          <p:cNvPr id="13" name="Picture 12" descr="Chart, line chart, scatter chart&#10;&#10;Description automatically generated">
            <a:extLst>
              <a:ext uri="{FF2B5EF4-FFF2-40B4-BE49-F238E27FC236}">
                <a16:creationId xmlns:a16="http://schemas.microsoft.com/office/drawing/2014/main" id="{62EAD635-B0D6-4A7F-ABA3-73D8F5B49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61" y="3741336"/>
            <a:ext cx="4580357" cy="2751539"/>
          </a:xfrm>
          <a:prstGeom prst="rect">
            <a:avLst/>
          </a:prstGeom>
        </p:spPr>
      </p:pic>
      <p:pic>
        <p:nvPicPr>
          <p:cNvPr id="15" name="Picture 14">
            <a:extLst>
              <a:ext uri="{FF2B5EF4-FFF2-40B4-BE49-F238E27FC236}">
                <a16:creationId xmlns:a16="http://schemas.microsoft.com/office/drawing/2014/main" id="{8A6F40A7-3BCB-4057-B201-C71A72820639}"/>
              </a:ext>
            </a:extLst>
          </p:cNvPr>
          <p:cNvPicPr>
            <a:picLocks noChangeAspect="1"/>
          </p:cNvPicPr>
          <p:nvPr/>
        </p:nvPicPr>
        <p:blipFill>
          <a:blip r:embed="rId4"/>
          <a:stretch>
            <a:fillRect/>
          </a:stretch>
        </p:blipFill>
        <p:spPr>
          <a:xfrm>
            <a:off x="389661" y="1939290"/>
            <a:ext cx="1952625" cy="1333500"/>
          </a:xfrm>
          <a:prstGeom prst="rect">
            <a:avLst/>
          </a:prstGeom>
        </p:spPr>
      </p:pic>
      <p:pic>
        <p:nvPicPr>
          <p:cNvPr id="17" name="Picture 16">
            <a:extLst>
              <a:ext uri="{FF2B5EF4-FFF2-40B4-BE49-F238E27FC236}">
                <a16:creationId xmlns:a16="http://schemas.microsoft.com/office/drawing/2014/main" id="{7CE41B10-5F9E-4B4A-B716-E613B8216E62}"/>
              </a:ext>
            </a:extLst>
          </p:cNvPr>
          <p:cNvPicPr>
            <a:picLocks noChangeAspect="1"/>
          </p:cNvPicPr>
          <p:nvPr/>
        </p:nvPicPr>
        <p:blipFill>
          <a:blip r:embed="rId5"/>
          <a:stretch>
            <a:fillRect/>
          </a:stretch>
        </p:blipFill>
        <p:spPr>
          <a:xfrm>
            <a:off x="5818771" y="2120265"/>
            <a:ext cx="1962150" cy="971550"/>
          </a:xfrm>
          <a:prstGeom prst="rect">
            <a:avLst/>
          </a:prstGeom>
        </p:spPr>
      </p:pic>
      <p:pic>
        <p:nvPicPr>
          <p:cNvPr id="19" name="Picture 2">
            <a:extLst>
              <a:ext uri="{FF2B5EF4-FFF2-40B4-BE49-F238E27FC236}">
                <a16:creationId xmlns:a16="http://schemas.microsoft.com/office/drawing/2014/main" id="{0068017E-237E-4940-8E12-B82B6A7FD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8214" y="613568"/>
            <a:ext cx="1438275"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32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7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5" name="Title 1">
            <a:extLst>
              <a:ext uri="{FF2B5EF4-FFF2-40B4-BE49-F238E27FC236}">
                <a16:creationId xmlns:a16="http://schemas.microsoft.com/office/drawing/2014/main" id="{3B80DA81-7FA1-4AD2-B456-49A07D4EA3BA}"/>
              </a:ext>
            </a:extLst>
          </p:cNvPr>
          <p:cNvSpPr>
            <a:spLocks noGrp="1"/>
          </p:cNvSpPr>
          <p:nvPr>
            <p:ph type="title"/>
          </p:nvPr>
        </p:nvSpPr>
        <p:spPr>
          <a:xfrm>
            <a:off x="965200" y="1371190"/>
            <a:ext cx="3363170" cy="2183042"/>
          </a:xfrm>
        </p:spPr>
        <p:txBody>
          <a:bodyPr anchor="b">
            <a:normAutofit/>
          </a:bodyPr>
          <a:lstStyle/>
          <a:p>
            <a:r>
              <a:rPr lang="en-US" sz="4000" b="1">
                <a:latin typeface="Algerian" panose="04020705040A02060702" pitchFamily="82" charset="0"/>
              </a:rPr>
              <a:t>Ford Motor Company</a:t>
            </a:r>
            <a:r>
              <a:rPr lang="en-US" sz="4000" b="1"/>
              <a:t>(F)</a:t>
            </a:r>
          </a:p>
        </p:txBody>
      </p:sp>
      <p:sp>
        <p:nvSpPr>
          <p:cNvPr id="77"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6" name="Picture 2">
            <a:extLst>
              <a:ext uri="{FF2B5EF4-FFF2-40B4-BE49-F238E27FC236}">
                <a16:creationId xmlns:a16="http://schemas.microsoft.com/office/drawing/2014/main" id="{7BFC34C9-8A2F-4415-BCF1-85BA230029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6964" y="1500251"/>
            <a:ext cx="1846470" cy="106386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212A9D2-CB0C-4BD3-B292-97D12904C1AD}"/>
              </a:ext>
            </a:extLst>
          </p:cNvPr>
          <p:cNvSpPr>
            <a:spLocks noGrp="1"/>
          </p:cNvSpPr>
          <p:nvPr>
            <p:ph idx="1"/>
          </p:nvPr>
        </p:nvSpPr>
        <p:spPr>
          <a:xfrm>
            <a:off x="965199" y="3729161"/>
            <a:ext cx="5690043" cy="2277321"/>
          </a:xfrm>
        </p:spPr>
        <p:txBody>
          <a:bodyPr>
            <a:normAutofit/>
          </a:bodyPr>
          <a:lstStyle/>
          <a:p>
            <a:pPr marL="0" indent="0">
              <a:buNone/>
            </a:pPr>
            <a:r>
              <a:rPr lang="en-US" sz="1500" b="1"/>
              <a:t>After 1000 runs to predict the price of 4/23/21</a:t>
            </a:r>
          </a:p>
          <a:p>
            <a:r>
              <a:rPr lang="en-US" sz="1500"/>
              <a:t> Discrete Model</a:t>
            </a:r>
          </a:p>
          <a:p>
            <a:pPr marL="0" indent="0">
              <a:buNone/>
            </a:pPr>
            <a:r>
              <a:rPr lang="en-US" sz="1500"/>
              <a:t>	Mean: 13.55</a:t>
            </a:r>
          </a:p>
          <a:p>
            <a:pPr marL="0" indent="0">
              <a:buNone/>
            </a:pPr>
            <a:r>
              <a:rPr lang="en-US" sz="1500"/>
              <a:t>	Std: 0.95</a:t>
            </a:r>
          </a:p>
          <a:p>
            <a:r>
              <a:rPr lang="en-US" sz="1500"/>
              <a:t>Continuous Model</a:t>
            </a:r>
          </a:p>
          <a:p>
            <a:pPr marL="914400" lvl="2" indent="0">
              <a:buNone/>
            </a:pPr>
            <a:r>
              <a:rPr lang="en-US" sz="1500"/>
              <a:t>Mean: 13.05</a:t>
            </a:r>
          </a:p>
          <a:p>
            <a:pPr marL="914400" lvl="2" indent="0">
              <a:buNone/>
            </a:pPr>
            <a:r>
              <a:rPr lang="en-US" sz="1500"/>
              <a:t>Std: 1.27</a:t>
            </a:r>
          </a:p>
          <a:p>
            <a:pPr marL="0" indent="0">
              <a:buNone/>
            </a:pPr>
            <a:endParaRPr lang="en-US" sz="1500"/>
          </a:p>
        </p:txBody>
      </p:sp>
      <p:pic>
        <p:nvPicPr>
          <p:cNvPr id="1026" name="Picture 2" descr="Ford Mustang - Wikipedia">
            <a:extLst>
              <a:ext uri="{FF2B5EF4-FFF2-40B4-BE49-F238E27FC236}">
                <a16:creationId xmlns:a16="http://schemas.microsoft.com/office/drawing/2014/main" id="{64BA1BC3-11CE-4B34-82ED-1F921F9CA4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50038" y="2808298"/>
            <a:ext cx="2713512" cy="180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69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A2995C2-0D40-44B7-A1F3-E691A2FC8802}"/>
              </a:ext>
            </a:extLst>
          </p:cNvPr>
          <p:cNvSpPr>
            <a:spLocks noGrp="1"/>
          </p:cNvSpPr>
          <p:nvPr>
            <p:ph idx="1"/>
          </p:nvPr>
        </p:nvSpPr>
        <p:spPr>
          <a:xfrm>
            <a:off x="838200" y="1825625"/>
            <a:ext cx="10515600" cy="4351338"/>
          </a:xfrm>
        </p:spPr>
        <p:txBody>
          <a:bodyPr/>
          <a:lstStyle/>
          <a:p>
            <a:r>
              <a:rPr lang="en-US" dirty="0"/>
              <a:t>Stock Closing Price on 3/31/2019:  $12.25</a:t>
            </a:r>
          </a:p>
          <a:p>
            <a:r>
              <a:rPr lang="en-US" dirty="0"/>
              <a:t>Average Annual Volatility: 45.9%</a:t>
            </a:r>
          </a:p>
          <a:p>
            <a:r>
              <a:rPr lang="en-US" dirty="0"/>
              <a:t>Risk Free rate of return: 1.6%</a:t>
            </a:r>
          </a:p>
          <a:p>
            <a:r>
              <a:rPr lang="en-US" dirty="0"/>
              <a:t>T = 16/252</a:t>
            </a:r>
          </a:p>
          <a:p>
            <a:r>
              <a:rPr lang="en-US" dirty="0"/>
              <a:t>K = 13</a:t>
            </a:r>
          </a:p>
          <a:p>
            <a:r>
              <a:rPr lang="en-US" dirty="0">
                <a:solidFill>
                  <a:srgbClr val="FF0000"/>
                </a:solidFill>
              </a:rPr>
              <a:t>Black-Scholes Price: $0.29</a:t>
            </a:r>
          </a:p>
          <a:p>
            <a:r>
              <a:rPr lang="en-US" dirty="0"/>
              <a:t>Listed price: $0.13</a:t>
            </a:r>
          </a:p>
          <a:p>
            <a:r>
              <a:rPr lang="en-US" dirty="0"/>
              <a:t>Actual Price of 4/23: $11.97</a:t>
            </a:r>
          </a:p>
        </p:txBody>
      </p:sp>
      <p:sp>
        <p:nvSpPr>
          <p:cNvPr id="6" name="Title 1">
            <a:extLst>
              <a:ext uri="{FF2B5EF4-FFF2-40B4-BE49-F238E27FC236}">
                <a16:creationId xmlns:a16="http://schemas.microsoft.com/office/drawing/2014/main" id="{CFE6D369-C2C5-4BB0-958A-230F1DE4BA1F}"/>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Ford Motor Company</a:t>
            </a:r>
            <a:r>
              <a:rPr lang="en-US" b="1" dirty="0"/>
              <a:t>(F)</a:t>
            </a:r>
          </a:p>
        </p:txBody>
      </p:sp>
      <p:pic>
        <p:nvPicPr>
          <p:cNvPr id="7" name="Picture 2">
            <a:extLst>
              <a:ext uri="{FF2B5EF4-FFF2-40B4-BE49-F238E27FC236}">
                <a16:creationId xmlns:a16="http://schemas.microsoft.com/office/drawing/2014/main" id="{1D1C41B3-FDD1-44C9-8CDF-19452C091A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8214" y="613568"/>
            <a:ext cx="1438275" cy="8286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A7BA353-2867-4685-8309-ECBAF3166E1A}"/>
              </a:ext>
            </a:extLst>
          </p:cNvPr>
          <p:cNvPicPr>
            <a:picLocks noChangeAspect="1"/>
          </p:cNvPicPr>
          <p:nvPr/>
        </p:nvPicPr>
        <p:blipFill>
          <a:blip r:embed="rId3"/>
          <a:stretch>
            <a:fillRect/>
          </a:stretch>
        </p:blipFill>
        <p:spPr>
          <a:xfrm>
            <a:off x="6095999" y="4001294"/>
            <a:ext cx="4091561" cy="781721"/>
          </a:xfrm>
          <a:prstGeom prst="rect">
            <a:avLst/>
          </a:prstGeom>
        </p:spPr>
      </p:pic>
    </p:spTree>
    <p:extLst>
      <p:ext uri="{BB962C8B-B14F-4D97-AF65-F5344CB8AC3E}">
        <p14:creationId xmlns:p14="http://schemas.microsoft.com/office/powerpoint/2010/main" val="2581627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6063A1-5BCA-43BE-B5CA-973CBA0F3165}"/>
              </a:ext>
            </a:extLst>
          </p:cNvPr>
          <p:cNvSpPr>
            <a:spLocks noGrp="1"/>
          </p:cNvSpPr>
          <p:nvPr>
            <p:ph idx="1"/>
          </p:nvPr>
        </p:nvSpPr>
        <p:spPr>
          <a:xfrm>
            <a:off x="1086394" y="1515290"/>
            <a:ext cx="10019212" cy="3499077"/>
          </a:xfrm>
        </p:spPr>
        <p:txBody>
          <a:bodyPr>
            <a:normAutofit/>
          </a:bodyPr>
          <a:lstStyle/>
          <a:p>
            <a:pPr marL="0" indent="0">
              <a:buNone/>
            </a:pPr>
            <a:r>
              <a:rPr lang="en-US" sz="2400" b="0" i="0" dirty="0">
                <a:solidFill>
                  <a:srgbClr val="000000"/>
                </a:solidFill>
                <a:effectLst/>
                <a:latin typeface="Yahoo Sans Finance"/>
              </a:rPr>
              <a:t>MGM Resorts International, through its subsidiaries, owns and operates casino, hotel, and entertainment resorts in the United States and Macau. The company operates through three segments: Las Vegas Strip Resorts, Regional Operations, and MGM China. Its casino resorts offer gaming, hotel, convention, dining, entertainment, retail, and other resort amenities. The company's casino operations include slots and table games, as well as online sports betting and iGaming through </a:t>
            </a:r>
            <a:r>
              <a:rPr lang="en-US" sz="2400" b="0" i="0" dirty="0" err="1">
                <a:solidFill>
                  <a:srgbClr val="000000"/>
                </a:solidFill>
                <a:effectLst/>
                <a:latin typeface="Yahoo Sans Finance"/>
              </a:rPr>
              <a:t>BetMGM</a:t>
            </a:r>
            <a:r>
              <a:rPr lang="en-US" sz="2400" b="0" i="0" dirty="0">
                <a:solidFill>
                  <a:srgbClr val="000000"/>
                </a:solidFill>
                <a:effectLst/>
                <a:latin typeface="Yahoo Sans Finance"/>
              </a:rPr>
              <a:t>. </a:t>
            </a:r>
            <a:endParaRPr lang="en-US" sz="2400" dirty="0"/>
          </a:p>
        </p:txBody>
      </p:sp>
      <p:sp>
        <p:nvSpPr>
          <p:cNvPr id="4" name="Title 1">
            <a:extLst>
              <a:ext uri="{FF2B5EF4-FFF2-40B4-BE49-F238E27FC236}">
                <a16:creationId xmlns:a16="http://schemas.microsoft.com/office/drawing/2014/main" id="{D0170563-E189-4BA7-8678-D7C4A694A572}"/>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MGM Resorts International</a:t>
            </a:r>
            <a:r>
              <a:rPr lang="en-US" b="1" dirty="0"/>
              <a:t>(MGM)</a:t>
            </a:r>
          </a:p>
        </p:txBody>
      </p:sp>
      <p:pic>
        <p:nvPicPr>
          <p:cNvPr id="6" name="Picture 5">
            <a:extLst>
              <a:ext uri="{FF2B5EF4-FFF2-40B4-BE49-F238E27FC236}">
                <a16:creationId xmlns:a16="http://schemas.microsoft.com/office/drawing/2014/main" id="{C4045D25-24C7-451F-A43E-B8B52831BA07}"/>
              </a:ext>
            </a:extLst>
          </p:cNvPr>
          <p:cNvPicPr>
            <a:picLocks noChangeAspect="1"/>
          </p:cNvPicPr>
          <p:nvPr/>
        </p:nvPicPr>
        <p:blipFill rotWithShape="1">
          <a:blip r:embed="rId2"/>
          <a:srcRect r="-3599" b="54070"/>
          <a:stretch/>
        </p:blipFill>
        <p:spPr>
          <a:xfrm>
            <a:off x="1086394" y="3899673"/>
            <a:ext cx="8358052" cy="1325564"/>
          </a:xfrm>
          <a:prstGeom prst="rect">
            <a:avLst/>
          </a:prstGeom>
        </p:spPr>
      </p:pic>
      <p:pic>
        <p:nvPicPr>
          <p:cNvPr id="8" name="Picture 7">
            <a:extLst>
              <a:ext uri="{FF2B5EF4-FFF2-40B4-BE49-F238E27FC236}">
                <a16:creationId xmlns:a16="http://schemas.microsoft.com/office/drawing/2014/main" id="{C00E9C7D-8222-431A-9F43-2D4E388F3C54}"/>
              </a:ext>
            </a:extLst>
          </p:cNvPr>
          <p:cNvPicPr>
            <a:picLocks noChangeAspect="1"/>
          </p:cNvPicPr>
          <p:nvPr/>
        </p:nvPicPr>
        <p:blipFill>
          <a:blip r:embed="rId3"/>
          <a:stretch>
            <a:fillRect/>
          </a:stretch>
        </p:blipFill>
        <p:spPr>
          <a:xfrm>
            <a:off x="3454581" y="5270864"/>
            <a:ext cx="5753100" cy="1257300"/>
          </a:xfrm>
          <a:prstGeom prst="rect">
            <a:avLst/>
          </a:prstGeom>
        </p:spPr>
      </p:pic>
      <p:pic>
        <p:nvPicPr>
          <p:cNvPr id="8194" name="Picture 2" descr="MGM Resorts - Latest News, Videos, Brochures | TravelPulse">
            <a:extLst>
              <a:ext uri="{FF2B5EF4-FFF2-40B4-BE49-F238E27FC236}">
                <a16:creationId xmlns:a16="http://schemas.microsoft.com/office/drawing/2014/main" id="{D07982C2-F1AE-48F8-921D-A7650390E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8796" y="3489592"/>
            <a:ext cx="1758587" cy="108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9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GM Stock A Buy As It Sees Explosion In Online Betting? | Investor's  Business Daily">
            <a:extLst>
              <a:ext uri="{FF2B5EF4-FFF2-40B4-BE49-F238E27FC236}">
                <a16:creationId xmlns:a16="http://schemas.microsoft.com/office/drawing/2014/main" id="{BFDD63EF-D796-48E7-B2F0-68E67591E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818" y="625795"/>
            <a:ext cx="4853181" cy="27268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calibur, Las Vegas – Updated 2021 Prices">
            <a:extLst>
              <a:ext uri="{FF2B5EF4-FFF2-40B4-BE49-F238E27FC236}">
                <a16:creationId xmlns:a16="http://schemas.microsoft.com/office/drawing/2014/main" id="{EEB6DA02-CED8-4813-8475-AF44B7A28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45" y="2482303"/>
            <a:ext cx="2314575" cy="19716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What's With All The Deaths at The Luxor Las Vegas - Casino.org Blog">
            <a:extLst>
              <a:ext uri="{FF2B5EF4-FFF2-40B4-BE49-F238E27FC236}">
                <a16:creationId xmlns:a16="http://schemas.microsoft.com/office/drawing/2014/main" id="{2D448313-1D7B-463E-B9A0-8FFA86F4F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179" y="479221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BELLAGIO LAS VEGAS - Updated 2021 Prices &amp; Resort Reviews (NV) - Tripadvisor">
            <a:extLst>
              <a:ext uri="{FF2B5EF4-FFF2-40B4-BE49-F238E27FC236}">
                <a16:creationId xmlns:a16="http://schemas.microsoft.com/office/drawing/2014/main" id="{07129593-FA0D-482A-9391-48B6E7652E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312" y="4711509"/>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The Mirage Hotel &amp; Casino Review: What To REALLY Expect If You Stay">
            <a:extLst>
              <a:ext uri="{FF2B5EF4-FFF2-40B4-BE49-F238E27FC236}">
                <a16:creationId xmlns:a16="http://schemas.microsoft.com/office/drawing/2014/main" id="{61CF0C10-E063-4C5F-83EA-038ADC29D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446" y="4711508"/>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Parking Rates at Aria Las Vegas (Self-Parking &amp; Valet) – Feeling Vegas">
            <a:extLst>
              <a:ext uri="{FF2B5EF4-FFF2-40B4-BE49-F238E27FC236}">
                <a16:creationId xmlns:a16="http://schemas.microsoft.com/office/drawing/2014/main" id="{9E7A0A3C-8CD6-4B36-9B60-045EDF4DB6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2297" y="2573039"/>
            <a:ext cx="2638425" cy="1733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A105B4-B645-447B-A918-148C40F456C8}"/>
              </a:ext>
            </a:extLst>
          </p:cNvPr>
          <p:cNvSpPr txBox="1"/>
          <p:nvPr/>
        </p:nvSpPr>
        <p:spPr>
          <a:xfrm>
            <a:off x="5158031" y="3429000"/>
            <a:ext cx="2619375" cy="369332"/>
          </a:xfrm>
          <a:prstGeom prst="rect">
            <a:avLst/>
          </a:prstGeom>
          <a:noFill/>
        </p:spPr>
        <p:txBody>
          <a:bodyPr wrap="square" rtlCol="0">
            <a:spAutoFit/>
          </a:bodyPr>
          <a:lstStyle/>
          <a:p>
            <a:r>
              <a:rPr lang="en-US" dirty="0"/>
              <a:t>MGM Grand</a:t>
            </a:r>
          </a:p>
        </p:txBody>
      </p:sp>
      <p:sp>
        <p:nvSpPr>
          <p:cNvPr id="11" name="TextBox 10">
            <a:extLst>
              <a:ext uri="{FF2B5EF4-FFF2-40B4-BE49-F238E27FC236}">
                <a16:creationId xmlns:a16="http://schemas.microsoft.com/office/drawing/2014/main" id="{A775A151-5F5C-4054-A924-E3FB7645C3B0}"/>
              </a:ext>
            </a:extLst>
          </p:cNvPr>
          <p:cNvSpPr txBox="1"/>
          <p:nvPr/>
        </p:nvSpPr>
        <p:spPr>
          <a:xfrm>
            <a:off x="1109647" y="4415416"/>
            <a:ext cx="2619375" cy="369332"/>
          </a:xfrm>
          <a:prstGeom prst="rect">
            <a:avLst/>
          </a:prstGeom>
          <a:noFill/>
        </p:spPr>
        <p:txBody>
          <a:bodyPr wrap="square" rtlCol="0">
            <a:spAutoFit/>
          </a:bodyPr>
          <a:lstStyle/>
          <a:p>
            <a:r>
              <a:rPr lang="en-US" dirty="0"/>
              <a:t>Excalibur</a:t>
            </a:r>
          </a:p>
        </p:txBody>
      </p:sp>
      <p:sp>
        <p:nvSpPr>
          <p:cNvPr id="12" name="TextBox 11">
            <a:extLst>
              <a:ext uri="{FF2B5EF4-FFF2-40B4-BE49-F238E27FC236}">
                <a16:creationId xmlns:a16="http://schemas.microsoft.com/office/drawing/2014/main" id="{C56EC657-9C1D-4DBC-AD34-1022A2789F7E}"/>
              </a:ext>
            </a:extLst>
          </p:cNvPr>
          <p:cNvSpPr txBox="1"/>
          <p:nvPr/>
        </p:nvSpPr>
        <p:spPr>
          <a:xfrm>
            <a:off x="2671733" y="6407334"/>
            <a:ext cx="2619375" cy="369332"/>
          </a:xfrm>
          <a:prstGeom prst="rect">
            <a:avLst/>
          </a:prstGeom>
          <a:noFill/>
        </p:spPr>
        <p:txBody>
          <a:bodyPr wrap="square" rtlCol="0">
            <a:spAutoFit/>
          </a:bodyPr>
          <a:lstStyle/>
          <a:p>
            <a:r>
              <a:rPr lang="en-US" dirty="0"/>
              <a:t>Luxor</a:t>
            </a:r>
          </a:p>
        </p:txBody>
      </p:sp>
      <p:sp>
        <p:nvSpPr>
          <p:cNvPr id="13" name="TextBox 12">
            <a:extLst>
              <a:ext uri="{FF2B5EF4-FFF2-40B4-BE49-F238E27FC236}">
                <a16:creationId xmlns:a16="http://schemas.microsoft.com/office/drawing/2014/main" id="{8EB2291A-EE41-4D7A-8090-300DF95B1986}"/>
              </a:ext>
            </a:extLst>
          </p:cNvPr>
          <p:cNvSpPr txBox="1"/>
          <p:nvPr/>
        </p:nvSpPr>
        <p:spPr>
          <a:xfrm>
            <a:off x="5533851" y="6392410"/>
            <a:ext cx="2619375" cy="369332"/>
          </a:xfrm>
          <a:prstGeom prst="rect">
            <a:avLst/>
          </a:prstGeom>
          <a:noFill/>
        </p:spPr>
        <p:txBody>
          <a:bodyPr wrap="square" rtlCol="0">
            <a:spAutoFit/>
          </a:bodyPr>
          <a:lstStyle/>
          <a:p>
            <a:r>
              <a:rPr lang="en-US" dirty="0"/>
              <a:t>Bellagio</a:t>
            </a:r>
          </a:p>
        </p:txBody>
      </p:sp>
      <p:sp>
        <p:nvSpPr>
          <p:cNvPr id="14" name="TextBox 13">
            <a:extLst>
              <a:ext uri="{FF2B5EF4-FFF2-40B4-BE49-F238E27FC236}">
                <a16:creationId xmlns:a16="http://schemas.microsoft.com/office/drawing/2014/main" id="{FAE08741-EF0E-4051-8F86-ACFE163D7CBB}"/>
              </a:ext>
            </a:extLst>
          </p:cNvPr>
          <p:cNvSpPr txBox="1"/>
          <p:nvPr/>
        </p:nvSpPr>
        <p:spPr>
          <a:xfrm>
            <a:off x="9947382" y="4269312"/>
            <a:ext cx="2619375" cy="369332"/>
          </a:xfrm>
          <a:prstGeom prst="rect">
            <a:avLst/>
          </a:prstGeom>
          <a:noFill/>
        </p:spPr>
        <p:txBody>
          <a:bodyPr wrap="square" rtlCol="0">
            <a:spAutoFit/>
          </a:bodyPr>
          <a:lstStyle/>
          <a:p>
            <a:r>
              <a:rPr lang="en-US" dirty="0"/>
              <a:t>Aria</a:t>
            </a:r>
          </a:p>
        </p:txBody>
      </p:sp>
      <p:sp>
        <p:nvSpPr>
          <p:cNvPr id="15" name="TextBox 14">
            <a:extLst>
              <a:ext uri="{FF2B5EF4-FFF2-40B4-BE49-F238E27FC236}">
                <a16:creationId xmlns:a16="http://schemas.microsoft.com/office/drawing/2014/main" id="{89477053-E5BC-4FF8-913E-92469FAE9555}"/>
              </a:ext>
            </a:extLst>
          </p:cNvPr>
          <p:cNvSpPr txBox="1"/>
          <p:nvPr/>
        </p:nvSpPr>
        <p:spPr>
          <a:xfrm>
            <a:off x="8900765" y="6392410"/>
            <a:ext cx="2619375" cy="369332"/>
          </a:xfrm>
          <a:prstGeom prst="rect">
            <a:avLst/>
          </a:prstGeom>
          <a:noFill/>
        </p:spPr>
        <p:txBody>
          <a:bodyPr wrap="square" rtlCol="0">
            <a:spAutoFit/>
          </a:bodyPr>
          <a:lstStyle/>
          <a:p>
            <a:r>
              <a:rPr lang="en-US" dirty="0"/>
              <a:t>Mirage</a:t>
            </a:r>
          </a:p>
        </p:txBody>
      </p:sp>
      <p:pic>
        <p:nvPicPr>
          <p:cNvPr id="6158" name="Picture 14" descr="New York New York Hotel Las Vegas">
            <a:extLst>
              <a:ext uri="{FF2B5EF4-FFF2-40B4-BE49-F238E27FC236}">
                <a16:creationId xmlns:a16="http://schemas.microsoft.com/office/drawing/2014/main" id="{A3824B02-12D5-4DCE-BA6C-9813673039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854" y="408897"/>
            <a:ext cx="2914650" cy="15621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085EFE0-0D96-4A65-9BC9-4622C1035401}"/>
              </a:ext>
            </a:extLst>
          </p:cNvPr>
          <p:cNvSpPr txBox="1"/>
          <p:nvPr/>
        </p:nvSpPr>
        <p:spPr>
          <a:xfrm>
            <a:off x="664286" y="1978459"/>
            <a:ext cx="2619375" cy="369332"/>
          </a:xfrm>
          <a:prstGeom prst="rect">
            <a:avLst/>
          </a:prstGeom>
          <a:noFill/>
        </p:spPr>
        <p:txBody>
          <a:bodyPr wrap="square" rtlCol="0">
            <a:spAutoFit/>
          </a:bodyPr>
          <a:lstStyle/>
          <a:p>
            <a:r>
              <a:rPr lang="en-US" dirty="0"/>
              <a:t>New York- New York</a:t>
            </a:r>
          </a:p>
        </p:txBody>
      </p:sp>
      <p:pic>
        <p:nvPicPr>
          <p:cNvPr id="6160" name="Picture 16" descr="Park MGM Las Vegas, Las Vegas – Updated 2021 Prices">
            <a:extLst>
              <a:ext uri="{FF2B5EF4-FFF2-40B4-BE49-F238E27FC236}">
                <a16:creationId xmlns:a16="http://schemas.microsoft.com/office/drawing/2014/main" id="{7E706C53-3568-4C91-B8A8-2DB300468D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1347" y="403417"/>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417ED81-F412-49D0-B72C-5F3E216A5F39}"/>
              </a:ext>
            </a:extLst>
          </p:cNvPr>
          <p:cNvSpPr txBox="1"/>
          <p:nvPr/>
        </p:nvSpPr>
        <p:spPr>
          <a:xfrm>
            <a:off x="9700595" y="2112971"/>
            <a:ext cx="2619375" cy="369332"/>
          </a:xfrm>
          <a:prstGeom prst="rect">
            <a:avLst/>
          </a:prstGeom>
          <a:noFill/>
        </p:spPr>
        <p:txBody>
          <a:bodyPr wrap="square" rtlCol="0">
            <a:spAutoFit/>
          </a:bodyPr>
          <a:lstStyle/>
          <a:p>
            <a:r>
              <a:rPr lang="en-US" dirty="0"/>
              <a:t>MGM Park</a:t>
            </a:r>
          </a:p>
        </p:txBody>
      </p:sp>
    </p:spTree>
    <p:extLst>
      <p:ext uri="{BB962C8B-B14F-4D97-AF65-F5344CB8AC3E}">
        <p14:creationId xmlns:p14="http://schemas.microsoft.com/office/powerpoint/2010/main" val="1637951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AF493C5-5854-4C30-8775-C94E1AC3E66D}"/>
              </a:ext>
            </a:extLst>
          </p:cNvPr>
          <p:cNvSpPr>
            <a:spLocks noGrp="1"/>
          </p:cNvSpPr>
          <p:nvPr>
            <p:ph type="title"/>
          </p:nvPr>
        </p:nvSpPr>
        <p:spPr>
          <a:xfrm>
            <a:off x="5354955" y="552183"/>
            <a:ext cx="5998840" cy="1185178"/>
          </a:xfrm>
          <a:noFill/>
        </p:spPr>
        <p:txBody>
          <a:bodyPr vert="horz" lIns="91440" tIns="45720" rIns="91440" bIns="45720" rtlCol="0" anchor="b">
            <a:normAutofit fontScale="90000"/>
          </a:bodyPr>
          <a:lstStyle/>
          <a:p>
            <a:r>
              <a:rPr lang="en-US" sz="5200" b="1" dirty="0"/>
              <a:t>MGM Resorts International(MGM)</a:t>
            </a:r>
          </a:p>
        </p:txBody>
      </p:sp>
      <p:pic>
        <p:nvPicPr>
          <p:cNvPr id="15" name="Picture 5" descr="Cable car on a city street">
            <a:extLst>
              <a:ext uri="{FF2B5EF4-FFF2-40B4-BE49-F238E27FC236}">
                <a16:creationId xmlns:a16="http://schemas.microsoft.com/office/drawing/2014/main" id="{4F4BC067-C542-4A8F-AB44-4C3B83920A31}"/>
              </a:ext>
            </a:extLst>
          </p:cNvPr>
          <p:cNvPicPr>
            <a:picLocks noChangeAspect="1"/>
          </p:cNvPicPr>
          <p:nvPr/>
        </p:nvPicPr>
        <p:blipFill rotWithShape="1">
          <a:blip r:embed="rId2"/>
          <a:srcRect l="4734" r="4260"/>
          <a:stretch/>
        </p:blipFill>
        <p:spPr>
          <a:xfrm>
            <a:off x="20" y="10"/>
            <a:ext cx="4992985" cy="6857990"/>
          </a:xfrm>
          <a:prstGeom prst="rect">
            <a:avLst/>
          </a:prstGeom>
        </p:spPr>
      </p:pic>
      <p:graphicFrame>
        <p:nvGraphicFramePr>
          <p:cNvPr id="11" name="Chart 10">
            <a:extLst>
              <a:ext uri="{FF2B5EF4-FFF2-40B4-BE49-F238E27FC236}">
                <a16:creationId xmlns:a16="http://schemas.microsoft.com/office/drawing/2014/main" id="{B5B08679-D976-4584-8176-3BED58B0809D}"/>
              </a:ext>
            </a:extLst>
          </p:cNvPr>
          <p:cNvGraphicFramePr>
            <a:graphicFrameLocks/>
          </p:cNvGraphicFramePr>
          <p:nvPr>
            <p:extLst>
              <p:ext uri="{D42A27DB-BD31-4B8C-83A1-F6EECF244321}">
                <p14:modId xmlns:p14="http://schemas.microsoft.com/office/powerpoint/2010/main" val="3129094700"/>
              </p:ext>
            </p:extLst>
          </p:nvPr>
        </p:nvGraphicFramePr>
        <p:xfrm>
          <a:off x="5511926" y="2527663"/>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6EEDCC4F-754C-4789-917C-B3EBEAA75EFE}"/>
              </a:ext>
            </a:extLst>
          </p:cNvPr>
          <p:cNvSpPr txBox="1"/>
          <p:nvPr/>
        </p:nvSpPr>
        <p:spPr>
          <a:xfrm>
            <a:off x="5105400" y="5270863"/>
            <a:ext cx="1615440" cy="369332"/>
          </a:xfrm>
          <a:prstGeom prst="rect">
            <a:avLst/>
          </a:prstGeom>
          <a:noFill/>
        </p:spPr>
        <p:txBody>
          <a:bodyPr wrap="square" rtlCol="0">
            <a:spAutoFit/>
          </a:bodyPr>
          <a:lstStyle/>
          <a:p>
            <a:r>
              <a:rPr lang="en-US" dirty="0"/>
              <a:t>1/1/2021</a:t>
            </a:r>
          </a:p>
        </p:txBody>
      </p:sp>
      <p:sp>
        <p:nvSpPr>
          <p:cNvPr id="16" name="TextBox 1">
            <a:extLst>
              <a:ext uri="{FF2B5EF4-FFF2-40B4-BE49-F238E27FC236}">
                <a16:creationId xmlns:a16="http://schemas.microsoft.com/office/drawing/2014/main" id="{3F622606-7E9B-4922-9B48-BF16486EF23C}"/>
              </a:ext>
            </a:extLst>
          </p:cNvPr>
          <p:cNvSpPr txBox="1"/>
          <p:nvPr/>
        </p:nvSpPr>
        <p:spPr>
          <a:xfrm>
            <a:off x="9315269" y="5311275"/>
            <a:ext cx="1271451" cy="50210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800" kern="1200" dirty="0">
                <a:solidFill>
                  <a:schemeClr val="tx1"/>
                </a:solidFill>
              </a:rPr>
              <a:t>3/31/2021</a:t>
            </a:r>
          </a:p>
        </p:txBody>
      </p:sp>
      <p:pic>
        <p:nvPicPr>
          <p:cNvPr id="17" name="Picture 2" descr="MGM Resorts - Latest News, Videos, Brochures | TravelPulse">
            <a:extLst>
              <a:ext uri="{FF2B5EF4-FFF2-40B4-BE49-F238E27FC236}">
                <a16:creationId xmlns:a16="http://schemas.microsoft.com/office/drawing/2014/main" id="{BEECBE02-A1CB-42C5-9644-92F2BED76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3926" y="0"/>
            <a:ext cx="1758587" cy="108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4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700"/>
                                        <p:tgtEl>
                                          <p:spTgt spid="15"/>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1A8617-6F54-4627-A94F-3EA8AABB7F3C}"/>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MGM Resorts International</a:t>
            </a:r>
            <a:r>
              <a:rPr lang="en-US" b="1" dirty="0"/>
              <a:t>(MGM)</a:t>
            </a:r>
          </a:p>
        </p:txBody>
      </p:sp>
      <p:pic>
        <p:nvPicPr>
          <p:cNvPr id="6" name="Picture 5" descr="Chart, line chart&#10;&#10;Description automatically generated">
            <a:extLst>
              <a:ext uri="{FF2B5EF4-FFF2-40B4-BE49-F238E27FC236}">
                <a16:creationId xmlns:a16="http://schemas.microsoft.com/office/drawing/2014/main" id="{B0DD5A54-23F6-4816-A9C1-69D648227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432" y="3791541"/>
            <a:ext cx="4580357" cy="2751539"/>
          </a:xfrm>
          <a:prstGeom prst="rect">
            <a:avLst/>
          </a:prstGeom>
        </p:spPr>
      </p:pic>
      <p:pic>
        <p:nvPicPr>
          <p:cNvPr id="8" name="Picture 7" descr="Chart, line chart&#10;&#10;Description automatically generated">
            <a:extLst>
              <a:ext uri="{FF2B5EF4-FFF2-40B4-BE49-F238E27FC236}">
                <a16:creationId xmlns:a16="http://schemas.microsoft.com/office/drawing/2014/main" id="{0EA0B00D-C5A7-4B6F-BD65-5224689F6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632" y="3791541"/>
            <a:ext cx="4580357" cy="2751539"/>
          </a:xfrm>
          <a:prstGeom prst="rect">
            <a:avLst/>
          </a:prstGeom>
        </p:spPr>
      </p:pic>
      <p:pic>
        <p:nvPicPr>
          <p:cNvPr id="10" name="Picture 9">
            <a:extLst>
              <a:ext uri="{FF2B5EF4-FFF2-40B4-BE49-F238E27FC236}">
                <a16:creationId xmlns:a16="http://schemas.microsoft.com/office/drawing/2014/main" id="{A9186AC4-AC8B-4316-A47E-A73B846D7ADA}"/>
              </a:ext>
            </a:extLst>
          </p:cNvPr>
          <p:cNvPicPr>
            <a:picLocks noChangeAspect="1"/>
          </p:cNvPicPr>
          <p:nvPr/>
        </p:nvPicPr>
        <p:blipFill>
          <a:blip r:embed="rId4"/>
          <a:stretch>
            <a:fillRect/>
          </a:stretch>
        </p:blipFill>
        <p:spPr>
          <a:xfrm>
            <a:off x="1023431" y="1852476"/>
            <a:ext cx="2165093" cy="1576524"/>
          </a:xfrm>
          <a:prstGeom prst="rect">
            <a:avLst/>
          </a:prstGeom>
        </p:spPr>
      </p:pic>
      <p:pic>
        <p:nvPicPr>
          <p:cNvPr id="12" name="Picture 11">
            <a:extLst>
              <a:ext uri="{FF2B5EF4-FFF2-40B4-BE49-F238E27FC236}">
                <a16:creationId xmlns:a16="http://schemas.microsoft.com/office/drawing/2014/main" id="{2DE1CAEF-4E91-4B96-AE04-20852278E25E}"/>
              </a:ext>
            </a:extLst>
          </p:cNvPr>
          <p:cNvPicPr>
            <a:picLocks noChangeAspect="1"/>
          </p:cNvPicPr>
          <p:nvPr/>
        </p:nvPicPr>
        <p:blipFill>
          <a:blip r:embed="rId5"/>
          <a:stretch>
            <a:fillRect/>
          </a:stretch>
        </p:blipFill>
        <p:spPr>
          <a:xfrm>
            <a:off x="6202632" y="1852475"/>
            <a:ext cx="2381274" cy="1213983"/>
          </a:xfrm>
          <a:prstGeom prst="rect">
            <a:avLst/>
          </a:prstGeom>
        </p:spPr>
      </p:pic>
      <p:pic>
        <p:nvPicPr>
          <p:cNvPr id="13" name="Picture 2" descr="MGM Resorts - Latest News, Videos, Brochures | TravelPulse">
            <a:extLst>
              <a:ext uri="{FF2B5EF4-FFF2-40B4-BE49-F238E27FC236}">
                <a16:creationId xmlns:a16="http://schemas.microsoft.com/office/drawing/2014/main" id="{C0F03AEF-E6BE-4199-879E-959C14A0DF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2973" y="1228178"/>
            <a:ext cx="1758587" cy="108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714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74">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76">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Nevada COVID-19 update reveals Las Vegas strip caution - SBC Americas">
            <a:extLst>
              <a:ext uri="{FF2B5EF4-FFF2-40B4-BE49-F238E27FC236}">
                <a16:creationId xmlns:a16="http://schemas.microsoft.com/office/drawing/2014/main" id="{A64DDA5F-9379-4A5F-A502-DC1B0B373E5A}"/>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1111"/>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58A1C8C-FC9E-49F8-95EF-6DB671FB5F0B}"/>
              </a:ext>
            </a:extLst>
          </p:cNvPr>
          <p:cNvSpPr>
            <a:spLocks noGrp="1"/>
          </p:cNvSpPr>
          <p:nvPr>
            <p:ph type="title"/>
          </p:nvPr>
        </p:nvSpPr>
        <p:spPr>
          <a:xfrm>
            <a:off x="838200" y="365125"/>
            <a:ext cx="10515600" cy="1325563"/>
          </a:xfrm>
        </p:spPr>
        <p:txBody>
          <a:bodyPr>
            <a:normAutofit/>
          </a:bodyPr>
          <a:lstStyle/>
          <a:p>
            <a:r>
              <a:rPr lang="en-US" b="1">
                <a:solidFill>
                  <a:srgbClr val="FFFFFF"/>
                </a:solidFill>
                <a:latin typeface="Algerian" panose="04020705040A02060702" pitchFamily="82" charset="0"/>
              </a:rPr>
              <a:t>MGM Resorts International</a:t>
            </a:r>
            <a:r>
              <a:rPr lang="en-US" b="1">
                <a:solidFill>
                  <a:srgbClr val="FFFFFF"/>
                </a:solidFill>
              </a:rPr>
              <a:t>(MGM)</a:t>
            </a:r>
          </a:p>
        </p:txBody>
      </p:sp>
      <p:sp>
        <p:nvSpPr>
          <p:cNvPr id="4" name="Content Placeholder 2">
            <a:extLst>
              <a:ext uri="{FF2B5EF4-FFF2-40B4-BE49-F238E27FC236}">
                <a16:creationId xmlns:a16="http://schemas.microsoft.com/office/drawing/2014/main" id="{74D15402-8E80-4EDD-901A-8CA5A0A1EB92}"/>
              </a:ext>
            </a:extLst>
          </p:cNvPr>
          <p:cNvSpPr>
            <a:spLocks noGrp="1"/>
          </p:cNvSpPr>
          <p:nvPr>
            <p:ph idx="1"/>
          </p:nvPr>
        </p:nvSpPr>
        <p:spPr>
          <a:xfrm>
            <a:off x="838344" y="2013625"/>
            <a:ext cx="4614759" cy="4163337"/>
          </a:xfrm>
        </p:spPr>
        <p:txBody>
          <a:bodyPr>
            <a:normAutofit/>
          </a:bodyPr>
          <a:lstStyle/>
          <a:p>
            <a:pPr marL="0" indent="0">
              <a:buNone/>
            </a:pPr>
            <a:r>
              <a:rPr lang="en-US" sz="2000" b="1" dirty="0">
                <a:solidFill>
                  <a:srgbClr val="FFFFFF"/>
                </a:solidFill>
              </a:rPr>
              <a:t>After 1000 runs to predict the price of 4/23/21</a:t>
            </a:r>
          </a:p>
          <a:p>
            <a:r>
              <a:rPr lang="en-US" sz="2000" dirty="0">
                <a:solidFill>
                  <a:srgbClr val="FFFFFF"/>
                </a:solidFill>
              </a:rPr>
              <a:t> Discrete Model</a:t>
            </a:r>
          </a:p>
          <a:p>
            <a:pPr marL="0" indent="0">
              <a:buNone/>
            </a:pPr>
            <a:r>
              <a:rPr lang="en-US" sz="2000" dirty="0">
                <a:solidFill>
                  <a:srgbClr val="FFFFFF"/>
                </a:solidFill>
              </a:rPr>
              <a:t>	Mean: 40.49</a:t>
            </a:r>
          </a:p>
          <a:p>
            <a:pPr marL="0" indent="0">
              <a:buNone/>
            </a:pPr>
            <a:r>
              <a:rPr lang="en-US" sz="2000" dirty="0">
                <a:solidFill>
                  <a:srgbClr val="FFFFFF"/>
                </a:solidFill>
              </a:rPr>
              <a:t>	Std: 3.31</a:t>
            </a:r>
          </a:p>
          <a:p>
            <a:r>
              <a:rPr lang="en-US" sz="2000" dirty="0">
                <a:solidFill>
                  <a:srgbClr val="FFFFFF"/>
                </a:solidFill>
              </a:rPr>
              <a:t>Continuous Model</a:t>
            </a:r>
          </a:p>
          <a:p>
            <a:pPr marL="914400" lvl="2" indent="0">
              <a:buNone/>
            </a:pPr>
            <a:r>
              <a:rPr lang="en-US" dirty="0">
                <a:solidFill>
                  <a:srgbClr val="FFFFFF"/>
                </a:solidFill>
              </a:rPr>
              <a:t>Mean: 41.1</a:t>
            </a:r>
          </a:p>
          <a:p>
            <a:pPr marL="914400" lvl="2" indent="0">
              <a:buNone/>
            </a:pPr>
            <a:r>
              <a:rPr lang="en-US" dirty="0">
                <a:solidFill>
                  <a:srgbClr val="FFFFFF"/>
                </a:solidFill>
              </a:rPr>
              <a:t>Std: 4.75</a:t>
            </a:r>
          </a:p>
          <a:p>
            <a:pPr marL="0" indent="0">
              <a:buNone/>
            </a:pPr>
            <a:endParaRPr lang="en-US" sz="2000" dirty="0">
              <a:solidFill>
                <a:srgbClr val="FFFFFF"/>
              </a:solidFill>
            </a:endParaRPr>
          </a:p>
        </p:txBody>
      </p:sp>
      <p:pic>
        <p:nvPicPr>
          <p:cNvPr id="6" name="Picture 2" descr="MGM Resorts - Latest News, Videos, Brochures | TravelPulse">
            <a:extLst>
              <a:ext uri="{FF2B5EF4-FFF2-40B4-BE49-F238E27FC236}">
                <a16:creationId xmlns:a16="http://schemas.microsoft.com/office/drawing/2014/main" id="{87240777-F2FF-4477-BECD-CA7D18528C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97" r="8109" b="-2"/>
          <a:stretch/>
        </p:blipFill>
        <p:spPr bwMode="auto">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35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A2995C2-0D40-44B7-A1F3-E691A2FC8802}"/>
              </a:ext>
            </a:extLst>
          </p:cNvPr>
          <p:cNvSpPr>
            <a:spLocks noGrp="1"/>
          </p:cNvSpPr>
          <p:nvPr>
            <p:ph idx="1"/>
          </p:nvPr>
        </p:nvSpPr>
        <p:spPr>
          <a:xfrm>
            <a:off x="838200" y="1825625"/>
            <a:ext cx="10515600" cy="4351338"/>
          </a:xfrm>
        </p:spPr>
        <p:txBody>
          <a:bodyPr>
            <a:normAutofit lnSpcReduction="10000"/>
          </a:bodyPr>
          <a:lstStyle/>
          <a:p>
            <a:r>
              <a:rPr lang="en-US" dirty="0"/>
              <a:t>Stock Closing Price on 3/31/2019:  $37.99</a:t>
            </a:r>
          </a:p>
          <a:p>
            <a:r>
              <a:rPr lang="en-US" dirty="0"/>
              <a:t>Average Annual Volatility: 50.05%</a:t>
            </a:r>
          </a:p>
          <a:p>
            <a:r>
              <a:rPr lang="en-US" dirty="0"/>
              <a:t>Risk Free rate of return: 1.6%</a:t>
            </a:r>
          </a:p>
          <a:p>
            <a:r>
              <a:rPr lang="en-US" dirty="0"/>
              <a:t>T = 16/252</a:t>
            </a:r>
          </a:p>
          <a:p>
            <a:r>
              <a:rPr lang="en-US" dirty="0"/>
              <a:t>K = 40</a:t>
            </a:r>
          </a:p>
          <a:p>
            <a:r>
              <a:rPr lang="en-US" dirty="0">
                <a:solidFill>
                  <a:srgbClr val="FF0000"/>
                </a:solidFill>
              </a:rPr>
              <a:t>Black-Scholes Price: $1.13</a:t>
            </a:r>
          </a:p>
          <a:p>
            <a:r>
              <a:rPr lang="en-US" dirty="0"/>
              <a:t>Listed price: $0.96</a:t>
            </a:r>
          </a:p>
          <a:p>
            <a:r>
              <a:rPr lang="en-US" dirty="0"/>
              <a:t>Actual Price of 4/23: $41.05 </a:t>
            </a:r>
          </a:p>
          <a:p>
            <a:r>
              <a:rPr lang="en-US" dirty="0">
                <a:highlight>
                  <a:srgbClr val="C0C0C0"/>
                </a:highlight>
              </a:rPr>
              <a:t>Gain: 1.05-0.96EXP(0.016*16/365)= 0.09</a:t>
            </a:r>
          </a:p>
        </p:txBody>
      </p:sp>
      <p:sp>
        <p:nvSpPr>
          <p:cNvPr id="9" name="Title 1">
            <a:extLst>
              <a:ext uri="{FF2B5EF4-FFF2-40B4-BE49-F238E27FC236}">
                <a16:creationId xmlns:a16="http://schemas.microsoft.com/office/drawing/2014/main" id="{37BB93DC-0CAF-41CE-A69D-E8EFB9B00474}"/>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MGM Resorts International</a:t>
            </a:r>
            <a:r>
              <a:rPr lang="en-US" b="1" dirty="0"/>
              <a:t>(MGM)</a:t>
            </a:r>
          </a:p>
        </p:txBody>
      </p:sp>
      <p:pic>
        <p:nvPicPr>
          <p:cNvPr id="10" name="Picture 2" descr="MGM Resorts - Latest News, Videos, Brochures | TravelPulse">
            <a:extLst>
              <a:ext uri="{FF2B5EF4-FFF2-40B4-BE49-F238E27FC236}">
                <a16:creationId xmlns:a16="http://schemas.microsoft.com/office/drawing/2014/main" id="{EA4FA56E-FFAF-415A-B12D-DCC72347D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8429" y="1282221"/>
            <a:ext cx="1758587" cy="10868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B6D0BD8-7B5A-46A9-B8E8-F011662C2299}"/>
              </a:ext>
            </a:extLst>
          </p:cNvPr>
          <p:cNvPicPr>
            <a:picLocks noChangeAspect="1"/>
          </p:cNvPicPr>
          <p:nvPr/>
        </p:nvPicPr>
        <p:blipFill>
          <a:blip r:embed="rId3"/>
          <a:stretch>
            <a:fillRect/>
          </a:stretch>
        </p:blipFill>
        <p:spPr>
          <a:xfrm>
            <a:off x="7170829" y="4488973"/>
            <a:ext cx="4479579" cy="625719"/>
          </a:xfrm>
          <a:prstGeom prst="rect">
            <a:avLst/>
          </a:prstGeom>
        </p:spPr>
      </p:pic>
    </p:spTree>
    <p:extLst>
      <p:ext uri="{BB962C8B-B14F-4D97-AF65-F5344CB8AC3E}">
        <p14:creationId xmlns:p14="http://schemas.microsoft.com/office/powerpoint/2010/main" val="2532981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B92F5-8C08-4369-B12A-B71CD61DF76A}"/>
              </a:ext>
            </a:extLst>
          </p:cNvPr>
          <p:cNvSpPr>
            <a:spLocks noGrp="1"/>
          </p:cNvSpPr>
          <p:nvPr>
            <p:ph type="title"/>
          </p:nvPr>
        </p:nvSpPr>
        <p:spPr>
          <a:xfrm>
            <a:off x="4965430" y="629268"/>
            <a:ext cx="6586491" cy="1286160"/>
          </a:xfrm>
        </p:spPr>
        <p:txBody>
          <a:bodyPr anchor="b">
            <a:normAutofit/>
          </a:bodyPr>
          <a:lstStyle/>
          <a:p>
            <a:r>
              <a:rPr lang="en-US" b="1"/>
              <a:t>One Recommendation</a:t>
            </a:r>
            <a:endParaRPr lang="en-US" b="1" dirty="0"/>
          </a:p>
        </p:txBody>
      </p:sp>
      <p:sp>
        <p:nvSpPr>
          <p:cNvPr id="3" name="Content Placeholder 2">
            <a:extLst>
              <a:ext uri="{FF2B5EF4-FFF2-40B4-BE49-F238E27FC236}">
                <a16:creationId xmlns:a16="http://schemas.microsoft.com/office/drawing/2014/main" id="{3418744F-4536-4BF0-9EBA-F3D4F47408CE}"/>
              </a:ext>
            </a:extLst>
          </p:cNvPr>
          <p:cNvSpPr>
            <a:spLocks noGrp="1"/>
          </p:cNvSpPr>
          <p:nvPr>
            <p:ph idx="1"/>
          </p:nvPr>
        </p:nvSpPr>
        <p:spPr>
          <a:xfrm>
            <a:off x="5033603" y="2324729"/>
            <a:ext cx="6586489" cy="3785419"/>
          </a:xfrm>
        </p:spPr>
        <p:txBody>
          <a:bodyPr>
            <a:normAutofit/>
          </a:bodyPr>
          <a:lstStyle/>
          <a:p>
            <a:endParaRPr lang="en-US" sz="2000" dirty="0"/>
          </a:p>
          <a:p>
            <a:pPr marL="0" indent="0">
              <a:buNone/>
            </a:pPr>
            <a:r>
              <a:rPr lang="en-US" sz="2000" dirty="0"/>
              <a:t>MGM ($41.81 at screenshot price at 5/4), k=43, t=13/252</a:t>
            </a:r>
          </a:p>
          <a:p>
            <a:r>
              <a:rPr lang="en-US" sz="2000" dirty="0"/>
              <a:t>1000 runs each models to predict 5/21 price</a:t>
            </a:r>
          </a:p>
          <a:p>
            <a:pPr marL="0" indent="0">
              <a:buNone/>
            </a:pPr>
            <a:r>
              <a:rPr lang="en-US" sz="2000" dirty="0"/>
              <a:t>	Discrete Model:</a:t>
            </a:r>
          </a:p>
          <a:p>
            <a:pPr marL="0" indent="0">
              <a:buNone/>
            </a:pPr>
            <a:r>
              <a:rPr lang="en-US" sz="2000" dirty="0"/>
              <a:t>	Mean = 43.21 , Std = 2.98</a:t>
            </a:r>
          </a:p>
          <a:p>
            <a:pPr marL="0" indent="0">
              <a:buNone/>
            </a:pPr>
            <a:r>
              <a:rPr lang="en-US" sz="2000" dirty="0"/>
              <a:t>	Continuous Model:</a:t>
            </a:r>
          </a:p>
          <a:p>
            <a:pPr marL="0" indent="0">
              <a:buNone/>
            </a:pPr>
            <a:r>
              <a:rPr lang="en-US" sz="2000" dirty="0"/>
              <a:t>	Mean = 43.55,  Std = 4.26</a:t>
            </a:r>
          </a:p>
          <a:p>
            <a:pPr marL="0" indent="0">
              <a:buNone/>
            </a:pPr>
            <a:r>
              <a:rPr lang="en-US" sz="2000" dirty="0"/>
              <a:t>Black-Scholes: $1.07</a:t>
            </a:r>
          </a:p>
          <a:p>
            <a:pPr marL="0" indent="0">
              <a:buNone/>
            </a:pPr>
            <a:r>
              <a:rPr lang="en-US" sz="2000" dirty="0"/>
              <a:t>List Price: $0.95</a:t>
            </a:r>
          </a:p>
          <a:p>
            <a:pPr marL="0" indent="0">
              <a:buNone/>
            </a:pPr>
            <a:endParaRPr lang="en-US" sz="2000" dirty="0"/>
          </a:p>
          <a:p>
            <a:pPr marL="0" indent="0">
              <a:buNone/>
            </a:pPr>
            <a:endParaRPr lang="en-US" sz="2000" dirty="0"/>
          </a:p>
        </p:txBody>
      </p:sp>
      <p:pic>
        <p:nvPicPr>
          <p:cNvPr id="5" name="Picture 4" descr="Light bulb on yellow background with sketched light beams and cord">
            <a:extLst>
              <a:ext uri="{FF2B5EF4-FFF2-40B4-BE49-F238E27FC236}">
                <a16:creationId xmlns:a16="http://schemas.microsoft.com/office/drawing/2014/main" id="{66B3F159-2715-4E15-B160-6357B358BA9B}"/>
              </a:ext>
            </a:extLst>
          </p:cNvPr>
          <p:cNvPicPr>
            <a:picLocks noChangeAspect="1"/>
          </p:cNvPicPr>
          <p:nvPr/>
        </p:nvPicPr>
        <p:blipFill rotWithShape="1">
          <a:blip r:embed="rId2"/>
          <a:srcRect l="51344" r="708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E835"/>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F7993CF-F434-449F-AE1E-1ADCE0903265}"/>
              </a:ext>
            </a:extLst>
          </p:cNvPr>
          <p:cNvPicPr>
            <a:picLocks noChangeAspect="1"/>
          </p:cNvPicPr>
          <p:nvPr/>
        </p:nvPicPr>
        <p:blipFill rotWithShape="1">
          <a:blip r:embed="rId3">
            <a:extLst>
              <a:ext uri="{28A0092B-C50C-407E-A947-70E740481C1C}">
                <a14:useLocalDpi xmlns:a14="http://schemas.microsoft.com/office/drawing/2010/main" val="0"/>
              </a:ext>
            </a:extLst>
          </a:blip>
          <a:srcRect l="36062" t="17462" r="766" b="76174"/>
          <a:stretch/>
        </p:blipFill>
        <p:spPr>
          <a:xfrm>
            <a:off x="4965430" y="1992739"/>
            <a:ext cx="6722836" cy="323282"/>
          </a:xfrm>
          <a:prstGeom prst="rect">
            <a:avLst/>
          </a:prstGeom>
        </p:spPr>
      </p:pic>
      <p:pic>
        <p:nvPicPr>
          <p:cNvPr id="8" name="Picture 2" descr="MGM Resorts - Latest News, Videos, Brochures | TravelPulse">
            <a:extLst>
              <a:ext uri="{FF2B5EF4-FFF2-40B4-BE49-F238E27FC236}">
                <a16:creationId xmlns:a16="http://schemas.microsoft.com/office/drawing/2014/main" id="{BAC38DEB-328C-476C-984D-3C2BA254FC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8429" y="994842"/>
            <a:ext cx="1758587" cy="108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00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218D0-82E9-41EF-B350-B84B3FD08CA6}"/>
              </a:ext>
            </a:extLst>
          </p:cNvPr>
          <p:cNvSpPr>
            <a:spLocks noGrp="1"/>
          </p:cNvSpPr>
          <p:nvPr>
            <p:ph type="title"/>
          </p:nvPr>
        </p:nvSpPr>
        <p:spPr/>
        <p:txBody>
          <a:bodyPr/>
          <a:lstStyle/>
          <a:p>
            <a:r>
              <a:rPr lang="en-US" dirty="0">
                <a:solidFill>
                  <a:schemeClr val="tx1">
                    <a:lumMod val="65000"/>
                    <a:lumOff val="35000"/>
                  </a:schemeClr>
                </a:solidFill>
                <a:latin typeface="Algerian" panose="04020705040A02060702" pitchFamily="82" charset="0"/>
              </a:rPr>
              <a:t>Black-Scholes Equation</a:t>
            </a:r>
          </a:p>
        </p:txBody>
      </p:sp>
      <p:pic>
        <p:nvPicPr>
          <p:cNvPr id="5" name="Picture 4">
            <a:extLst>
              <a:ext uri="{FF2B5EF4-FFF2-40B4-BE49-F238E27FC236}">
                <a16:creationId xmlns:a16="http://schemas.microsoft.com/office/drawing/2014/main" id="{2E18F2F8-AEE7-4F8A-B84D-F55A769B65F4}"/>
              </a:ext>
            </a:extLst>
          </p:cNvPr>
          <p:cNvPicPr>
            <a:picLocks noChangeAspect="1"/>
          </p:cNvPicPr>
          <p:nvPr/>
        </p:nvPicPr>
        <p:blipFill>
          <a:blip r:embed="rId2"/>
          <a:stretch>
            <a:fillRect/>
          </a:stretch>
        </p:blipFill>
        <p:spPr>
          <a:xfrm>
            <a:off x="1468437" y="1880099"/>
            <a:ext cx="8971357" cy="1548901"/>
          </a:xfrm>
          <a:prstGeom prst="rect">
            <a:avLst/>
          </a:prstGeom>
        </p:spPr>
      </p:pic>
    </p:spTree>
    <p:extLst>
      <p:ext uri="{BB962C8B-B14F-4D97-AF65-F5344CB8AC3E}">
        <p14:creationId xmlns:p14="http://schemas.microsoft.com/office/powerpoint/2010/main" val="1175540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022A75-B934-4C66-AA04-F5595804F82A}"/>
              </a:ext>
            </a:extLst>
          </p:cNvPr>
          <p:cNvSpPr txBox="1"/>
          <p:nvPr/>
        </p:nvSpPr>
        <p:spPr>
          <a:xfrm>
            <a:off x="3048000" y="3244334"/>
            <a:ext cx="6096000" cy="369332"/>
          </a:xfrm>
          <a:prstGeom prst="rect">
            <a:avLst/>
          </a:prstGeom>
          <a:noFill/>
        </p:spPr>
        <p:txBody>
          <a:bodyPr wrap="square">
            <a:spAutoFit/>
          </a:bodyPr>
          <a:lstStyle/>
          <a:p>
            <a:r>
              <a:rPr lang="en-US" sz="1800" b="0" i="0" u="none" strike="noStrike" dirty="0">
                <a:latin typeface="Inherited"/>
              </a:rPr>
              <a:t> </a:t>
            </a:r>
            <a:endParaRPr lang="en-US" dirty="0"/>
          </a:p>
        </p:txBody>
      </p:sp>
      <p:pic>
        <p:nvPicPr>
          <p:cNvPr id="9" name="Picture 8">
            <a:extLst>
              <a:ext uri="{FF2B5EF4-FFF2-40B4-BE49-F238E27FC236}">
                <a16:creationId xmlns:a16="http://schemas.microsoft.com/office/drawing/2014/main" id="{095D5058-F2E4-4C5C-981E-9EEABC89E8FA}"/>
              </a:ext>
            </a:extLst>
          </p:cNvPr>
          <p:cNvPicPr>
            <a:picLocks noChangeAspect="1"/>
          </p:cNvPicPr>
          <p:nvPr/>
        </p:nvPicPr>
        <p:blipFill>
          <a:blip r:embed="rId2"/>
          <a:stretch>
            <a:fillRect/>
          </a:stretch>
        </p:blipFill>
        <p:spPr>
          <a:xfrm>
            <a:off x="6597992" y="1756481"/>
            <a:ext cx="4693672" cy="3345038"/>
          </a:xfrm>
          <a:prstGeom prst="rect">
            <a:avLst/>
          </a:prstGeom>
        </p:spPr>
      </p:pic>
      <p:sp>
        <p:nvSpPr>
          <p:cNvPr id="2" name="TextBox 1">
            <a:extLst>
              <a:ext uri="{FF2B5EF4-FFF2-40B4-BE49-F238E27FC236}">
                <a16:creationId xmlns:a16="http://schemas.microsoft.com/office/drawing/2014/main" id="{629686D2-43FF-4CA3-BF0E-57D83E2258D7}"/>
              </a:ext>
            </a:extLst>
          </p:cNvPr>
          <p:cNvSpPr txBox="1"/>
          <p:nvPr/>
        </p:nvSpPr>
        <p:spPr>
          <a:xfrm>
            <a:off x="6387729" y="2768529"/>
            <a:ext cx="1371600" cy="369332"/>
          </a:xfrm>
          <a:prstGeom prst="rect">
            <a:avLst/>
          </a:prstGeom>
          <a:noFill/>
        </p:spPr>
        <p:txBody>
          <a:bodyPr wrap="square" rtlCol="0">
            <a:spAutoFit/>
          </a:bodyPr>
          <a:lstStyle/>
          <a:p>
            <a:r>
              <a:rPr lang="en-US" dirty="0"/>
              <a:t>Profit</a:t>
            </a:r>
          </a:p>
        </p:txBody>
      </p:sp>
      <p:sp>
        <p:nvSpPr>
          <p:cNvPr id="6" name="TextBox 5">
            <a:extLst>
              <a:ext uri="{FF2B5EF4-FFF2-40B4-BE49-F238E27FC236}">
                <a16:creationId xmlns:a16="http://schemas.microsoft.com/office/drawing/2014/main" id="{5C7BBBD4-D59A-42FB-A9C0-113E5940E00C}"/>
              </a:ext>
            </a:extLst>
          </p:cNvPr>
          <p:cNvSpPr txBox="1"/>
          <p:nvPr/>
        </p:nvSpPr>
        <p:spPr>
          <a:xfrm>
            <a:off x="10501618" y="4663754"/>
            <a:ext cx="1371600" cy="369332"/>
          </a:xfrm>
          <a:prstGeom prst="rect">
            <a:avLst/>
          </a:prstGeom>
          <a:noFill/>
        </p:spPr>
        <p:txBody>
          <a:bodyPr wrap="square" rtlCol="0">
            <a:spAutoFit/>
          </a:bodyPr>
          <a:lstStyle/>
          <a:p>
            <a:r>
              <a:rPr lang="en-US" dirty="0"/>
              <a:t>Price</a:t>
            </a:r>
          </a:p>
        </p:txBody>
      </p:sp>
      <p:pic>
        <p:nvPicPr>
          <p:cNvPr id="7" name="Picture 6">
            <a:extLst>
              <a:ext uri="{FF2B5EF4-FFF2-40B4-BE49-F238E27FC236}">
                <a16:creationId xmlns:a16="http://schemas.microsoft.com/office/drawing/2014/main" id="{163769B9-5FC4-4967-8F13-73CDC8C85584}"/>
              </a:ext>
            </a:extLst>
          </p:cNvPr>
          <p:cNvPicPr>
            <a:picLocks noChangeAspect="1"/>
          </p:cNvPicPr>
          <p:nvPr/>
        </p:nvPicPr>
        <p:blipFill>
          <a:blip r:embed="rId3"/>
          <a:stretch>
            <a:fillRect/>
          </a:stretch>
        </p:blipFill>
        <p:spPr>
          <a:xfrm>
            <a:off x="3435483" y="2141428"/>
            <a:ext cx="2689474" cy="3051786"/>
          </a:xfrm>
          <a:prstGeom prst="rect">
            <a:avLst/>
          </a:prstGeom>
        </p:spPr>
      </p:pic>
      <p:pic>
        <p:nvPicPr>
          <p:cNvPr id="8" name="Picture 7">
            <a:extLst>
              <a:ext uri="{FF2B5EF4-FFF2-40B4-BE49-F238E27FC236}">
                <a16:creationId xmlns:a16="http://schemas.microsoft.com/office/drawing/2014/main" id="{2B44ABAE-60E2-4019-B4CB-0EA05B69AF82}"/>
              </a:ext>
            </a:extLst>
          </p:cNvPr>
          <p:cNvPicPr>
            <a:picLocks noChangeAspect="1"/>
          </p:cNvPicPr>
          <p:nvPr/>
        </p:nvPicPr>
        <p:blipFill>
          <a:blip r:embed="rId4"/>
          <a:stretch>
            <a:fillRect/>
          </a:stretch>
        </p:blipFill>
        <p:spPr>
          <a:xfrm>
            <a:off x="504465" y="2141428"/>
            <a:ext cx="2545499" cy="3051786"/>
          </a:xfrm>
          <a:prstGeom prst="rect">
            <a:avLst/>
          </a:prstGeom>
        </p:spPr>
      </p:pic>
      <p:sp>
        <p:nvSpPr>
          <p:cNvPr id="10" name="TextBox 9">
            <a:extLst>
              <a:ext uri="{FF2B5EF4-FFF2-40B4-BE49-F238E27FC236}">
                <a16:creationId xmlns:a16="http://schemas.microsoft.com/office/drawing/2014/main" id="{50FA3DE9-CEC2-4446-B625-4606B5508CD7}"/>
              </a:ext>
            </a:extLst>
          </p:cNvPr>
          <p:cNvSpPr txBox="1"/>
          <p:nvPr/>
        </p:nvSpPr>
        <p:spPr>
          <a:xfrm>
            <a:off x="1152065" y="5193214"/>
            <a:ext cx="1828800" cy="646331"/>
          </a:xfrm>
          <a:prstGeom prst="rect">
            <a:avLst/>
          </a:prstGeom>
          <a:noFill/>
        </p:spPr>
        <p:txBody>
          <a:bodyPr wrap="square" rtlCol="0">
            <a:spAutoFit/>
          </a:bodyPr>
          <a:lstStyle/>
          <a:p>
            <a:r>
              <a:rPr lang="en-US" dirty="0"/>
              <a:t>Discrete Model</a:t>
            </a:r>
          </a:p>
          <a:p>
            <a:endParaRPr lang="en-US" dirty="0"/>
          </a:p>
        </p:txBody>
      </p:sp>
      <p:sp>
        <p:nvSpPr>
          <p:cNvPr id="11" name="TextBox 10">
            <a:extLst>
              <a:ext uri="{FF2B5EF4-FFF2-40B4-BE49-F238E27FC236}">
                <a16:creationId xmlns:a16="http://schemas.microsoft.com/office/drawing/2014/main" id="{BD852835-49C7-4B90-AF6E-CF23D7CDFC8B}"/>
              </a:ext>
            </a:extLst>
          </p:cNvPr>
          <p:cNvSpPr txBox="1"/>
          <p:nvPr/>
        </p:nvSpPr>
        <p:spPr>
          <a:xfrm>
            <a:off x="3973267" y="5178711"/>
            <a:ext cx="2151690" cy="646331"/>
          </a:xfrm>
          <a:prstGeom prst="rect">
            <a:avLst/>
          </a:prstGeom>
          <a:noFill/>
        </p:spPr>
        <p:txBody>
          <a:bodyPr wrap="square" rtlCol="0">
            <a:spAutoFit/>
          </a:bodyPr>
          <a:lstStyle/>
          <a:p>
            <a:r>
              <a:rPr lang="en-US" dirty="0"/>
              <a:t>Continuous Model</a:t>
            </a:r>
          </a:p>
          <a:p>
            <a:endParaRPr lang="en-US" dirty="0"/>
          </a:p>
        </p:txBody>
      </p:sp>
      <p:sp>
        <p:nvSpPr>
          <p:cNvPr id="12" name="Title 1">
            <a:extLst>
              <a:ext uri="{FF2B5EF4-FFF2-40B4-BE49-F238E27FC236}">
                <a16:creationId xmlns:a16="http://schemas.microsoft.com/office/drawing/2014/main" id="{EEC415C3-27A5-459E-9BF8-7A10E7EE798C}"/>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MGM Resorts International</a:t>
            </a:r>
            <a:r>
              <a:rPr lang="en-US" b="1" dirty="0"/>
              <a:t>(MGM)</a:t>
            </a:r>
          </a:p>
        </p:txBody>
      </p:sp>
      <p:pic>
        <p:nvPicPr>
          <p:cNvPr id="13" name="Picture 2" descr="MGM Resorts - Latest News, Videos, Brochures | TravelPulse">
            <a:extLst>
              <a:ext uri="{FF2B5EF4-FFF2-40B4-BE49-F238E27FC236}">
                <a16:creationId xmlns:a16="http://schemas.microsoft.com/office/drawing/2014/main" id="{869B76DD-7039-4FB5-B67F-058268836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124" y="5583620"/>
            <a:ext cx="1758587" cy="108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705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5C0F8C-743B-4023-BC4C-86011891804B}"/>
              </a:ext>
            </a:extLst>
          </p:cNvPr>
          <p:cNvSpPr txBox="1"/>
          <p:nvPr/>
        </p:nvSpPr>
        <p:spPr>
          <a:xfrm>
            <a:off x="1883228" y="1292860"/>
            <a:ext cx="8425543" cy="3970318"/>
          </a:xfrm>
          <a:prstGeom prst="rect">
            <a:avLst/>
          </a:prstGeom>
          <a:noFill/>
        </p:spPr>
        <p:txBody>
          <a:bodyPr wrap="square" rtlCol="0">
            <a:spAutoFit/>
          </a:bodyPr>
          <a:lstStyle/>
          <a:p>
            <a:r>
              <a:rPr lang="en-US" dirty="0"/>
              <a:t>Bibliography</a:t>
            </a:r>
          </a:p>
          <a:p>
            <a:endParaRPr lang="en-US" dirty="0"/>
          </a:p>
          <a:p>
            <a:endParaRPr lang="en-US" dirty="0"/>
          </a:p>
          <a:p>
            <a:endParaRPr lang="en-US" dirty="0"/>
          </a:p>
          <a:p>
            <a:endParaRPr lang="en-US" dirty="0"/>
          </a:p>
          <a:p>
            <a:endParaRPr lang="en-US" dirty="0"/>
          </a:p>
          <a:p>
            <a:r>
              <a:rPr kumimoji="0" lang="en-US" altLang="ja-JP" sz="18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Buchanan, J. R. (2012). </a:t>
            </a:r>
            <a:r>
              <a:rPr kumimoji="0" lang="en-US" altLang="ja-JP" sz="1800" b="0" i="1"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An Undergraduate Introduction to Financial Mathematics.</a:t>
            </a:r>
            <a:r>
              <a:rPr kumimoji="0" lang="en-US" altLang="ja-JP" sz="18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World 	Scientific Publishing Co</a:t>
            </a:r>
          </a:p>
          <a:p>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r>
              <a:rPr lang="en-US" dirty="0">
                <a:hlinkClick r:id="rId2"/>
              </a:rPr>
              <a:t>https://finance.yahoo.com/</a:t>
            </a:r>
            <a:endParaRPr lang="en-US" dirty="0"/>
          </a:p>
          <a:p>
            <a:endParaRPr lang="en-US" dirty="0"/>
          </a:p>
          <a:p>
            <a:r>
              <a:rPr lang="en-US" dirty="0"/>
              <a:t>https://www.lasvegasnevada.gov/News/Blog/Detail/corona-virus-update</a:t>
            </a:r>
          </a:p>
          <a:p>
            <a:endParaRPr lang="en-US" dirty="0"/>
          </a:p>
          <a:p>
            <a:endParaRPr lang="en-US" dirty="0"/>
          </a:p>
        </p:txBody>
      </p:sp>
    </p:spTree>
    <p:extLst>
      <p:ext uri="{BB962C8B-B14F-4D97-AF65-F5344CB8AC3E}">
        <p14:creationId xmlns:p14="http://schemas.microsoft.com/office/powerpoint/2010/main" val="3158717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7A92AA-0FF3-4200-9D61-60915CEF39E0}"/>
              </a:ext>
            </a:extLst>
          </p:cNvPr>
          <p:cNvSpPr>
            <a:spLocks noGrp="1"/>
          </p:cNvSpPr>
          <p:nvPr>
            <p:ph idx="1"/>
          </p:nvPr>
        </p:nvSpPr>
        <p:spPr/>
        <p:txBody>
          <a:bodyPr/>
          <a:lstStyle/>
          <a:p>
            <a:r>
              <a:rPr lang="en-US" b="0" i="0" dirty="0">
                <a:solidFill>
                  <a:srgbClr val="000000"/>
                </a:solidFill>
                <a:effectLst/>
                <a:latin typeface="Yahoo Sans Finance"/>
              </a:rPr>
              <a:t>Microsoft Corporation develops, licenses, and supports software, services, devices, and solutions worldwide. </a:t>
            </a:r>
          </a:p>
          <a:p>
            <a:endParaRPr lang="en-US" dirty="0">
              <a:solidFill>
                <a:srgbClr val="000000"/>
              </a:solidFill>
              <a:latin typeface="Yahoo Sans Finance"/>
            </a:endParaRPr>
          </a:p>
          <a:p>
            <a:r>
              <a:rPr lang="en-US" dirty="0"/>
              <a:t>Product: Microsoft Office, Outlook, Skype, LinkedIn, etc.</a:t>
            </a:r>
          </a:p>
        </p:txBody>
      </p:sp>
      <p:sp>
        <p:nvSpPr>
          <p:cNvPr id="4" name="Title 1">
            <a:extLst>
              <a:ext uri="{FF2B5EF4-FFF2-40B4-BE49-F238E27FC236}">
                <a16:creationId xmlns:a16="http://schemas.microsoft.com/office/drawing/2014/main" id="{F1E51F28-2D84-45C8-969F-A411B6B4DB8D}"/>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Microsoft Corporation</a:t>
            </a:r>
            <a:r>
              <a:rPr lang="en-US" b="1" dirty="0"/>
              <a:t> (MSFT)</a:t>
            </a:r>
          </a:p>
        </p:txBody>
      </p:sp>
      <p:pic>
        <p:nvPicPr>
          <p:cNvPr id="1026" name="Picture 2" descr="Microsoft Support">
            <a:extLst>
              <a:ext uri="{FF2B5EF4-FFF2-40B4-BE49-F238E27FC236}">
                <a16:creationId xmlns:a16="http://schemas.microsoft.com/office/drawing/2014/main" id="{27446D8B-E18B-49BF-83F0-D42B9E483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3740" y="191754"/>
            <a:ext cx="1552825" cy="1552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 Microsoft 365 Apps Explained in 6 Minutes - YouTube">
            <a:extLst>
              <a:ext uri="{FF2B5EF4-FFF2-40B4-BE49-F238E27FC236}">
                <a16:creationId xmlns:a16="http://schemas.microsoft.com/office/drawing/2014/main" id="{627C0A5B-9AF0-4D92-81B5-1B16FC84B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913" y="418498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274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47861AA-A0AE-4F5C-BC18-2DF9014894F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Microsoft Corporation (MSFT)</a:t>
            </a:r>
          </a:p>
        </p:txBody>
      </p:sp>
      <p:graphicFrame>
        <p:nvGraphicFramePr>
          <p:cNvPr id="5" name="Chart 4">
            <a:extLst>
              <a:ext uri="{FF2B5EF4-FFF2-40B4-BE49-F238E27FC236}">
                <a16:creationId xmlns:a16="http://schemas.microsoft.com/office/drawing/2014/main" id="{64D45B90-D24B-47C1-8AAD-C86D0E589931}"/>
              </a:ext>
            </a:extLst>
          </p:cNvPr>
          <p:cNvGraphicFramePr>
            <a:graphicFrameLocks/>
          </p:cNvGraphicFramePr>
          <p:nvPr>
            <p:extLst>
              <p:ext uri="{D42A27DB-BD31-4B8C-83A1-F6EECF244321}">
                <p14:modId xmlns:p14="http://schemas.microsoft.com/office/powerpoint/2010/main" val="2445818658"/>
              </p:ext>
            </p:extLst>
          </p:nvPr>
        </p:nvGraphicFramePr>
        <p:xfrm>
          <a:off x="4693878" y="554566"/>
          <a:ext cx="6780700" cy="556873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16C4DF1-F1DD-4C72-8728-2C6AF555E580}"/>
              </a:ext>
            </a:extLst>
          </p:cNvPr>
          <p:cNvSpPr txBox="1"/>
          <p:nvPr/>
        </p:nvSpPr>
        <p:spPr>
          <a:xfrm>
            <a:off x="3886158" y="5753973"/>
            <a:ext cx="1615440" cy="369332"/>
          </a:xfrm>
          <a:prstGeom prst="rect">
            <a:avLst/>
          </a:prstGeom>
          <a:noFill/>
        </p:spPr>
        <p:txBody>
          <a:bodyPr wrap="square" rtlCol="0">
            <a:spAutoFit/>
          </a:bodyPr>
          <a:lstStyle/>
          <a:p>
            <a:r>
              <a:rPr lang="en-US" dirty="0"/>
              <a:t>1/1/2021</a:t>
            </a:r>
          </a:p>
        </p:txBody>
      </p:sp>
    </p:spTree>
    <p:extLst>
      <p:ext uri="{BB962C8B-B14F-4D97-AF65-F5344CB8AC3E}">
        <p14:creationId xmlns:p14="http://schemas.microsoft.com/office/powerpoint/2010/main" val="2260781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50D4F6E-4D0F-4E6F-9BE3-0A383E2BF286}"/>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Microsoft Corporation</a:t>
            </a:r>
            <a:r>
              <a:rPr lang="en-US" b="1" dirty="0"/>
              <a:t> (MSFT)</a:t>
            </a:r>
          </a:p>
        </p:txBody>
      </p:sp>
      <p:sp>
        <p:nvSpPr>
          <p:cNvPr id="7" name="TextBox 6">
            <a:extLst>
              <a:ext uri="{FF2B5EF4-FFF2-40B4-BE49-F238E27FC236}">
                <a16:creationId xmlns:a16="http://schemas.microsoft.com/office/drawing/2014/main" id="{66495764-9F3A-4BAE-9414-5ED983BDC1F9}"/>
              </a:ext>
            </a:extLst>
          </p:cNvPr>
          <p:cNvSpPr txBox="1"/>
          <p:nvPr/>
        </p:nvSpPr>
        <p:spPr>
          <a:xfrm>
            <a:off x="4406900" y="1321356"/>
            <a:ext cx="7404100" cy="369332"/>
          </a:xfrm>
          <a:prstGeom prst="rect">
            <a:avLst/>
          </a:prstGeom>
          <a:noFill/>
        </p:spPr>
        <p:txBody>
          <a:bodyPr wrap="square" rtlCol="0">
            <a:spAutoFit/>
          </a:bodyPr>
          <a:lstStyle/>
          <a:p>
            <a:r>
              <a:rPr lang="en-US" dirty="0"/>
              <a:t>Models for April</a:t>
            </a:r>
          </a:p>
        </p:txBody>
      </p:sp>
      <p:pic>
        <p:nvPicPr>
          <p:cNvPr id="9" name="Picture 8" descr="Chart, line chart&#10;&#10;Description automatically generated">
            <a:extLst>
              <a:ext uri="{FF2B5EF4-FFF2-40B4-BE49-F238E27FC236}">
                <a16:creationId xmlns:a16="http://schemas.microsoft.com/office/drawing/2014/main" id="{D9335896-1415-40DB-A8CA-4B21380F6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21" y="3359930"/>
            <a:ext cx="4580357" cy="2751539"/>
          </a:xfrm>
          <a:prstGeom prst="rect">
            <a:avLst/>
          </a:prstGeom>
        </p:spPr>
      </p:pic>
      <p:pic>
        <p:nvPicPr>
          <p:cNvPr id="11" name="Picture 10" descr="Chart, line chart&#10;&#10;Description automatically generated">
            <a:extLst>
              <a:ext uri="{FF2B5EF4-FFF2-40B4-BE49-F238E27FC236}">
                <a16:creationId xmlns:a16="http://schemas.microsoft.com/office/drawing/2014/main" id="{E5A1D910-8850-4CE9-91DB-5451AF3BF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056" y="3398755"/>
            <a:ext cx="4580357" cy="2751539"/>
          </a:xfrm>
          <a:prstGeom prst="rect">
            <a:avLst/>
          </a:prstGeom>
        </p:spPr>
      </p:pic>
      <p:pic>
        <p:nvPicPr>
          <p:cNvPr id="13" name="Picture 12">
            <a:extLst>
              <a:ext uri="{FF2B5EF4-FFF2-40B4-BE49-F238E27FC236}">
                <a16:creationId xmlns:a16="http://schemas.microsoft.com/office/drawing/2014/main" id="{CD737573-D9E3-450A-BDD3-D96034DC9E33}"/>
              </a:ext>
            </a:extLst>
          </p:cNvPr>
          <p:cNvPicPr>
            <a:picLocks noChangeAspect="1"/>
          </p:cNvPicPr>
          <p:nvPr/>
        </p:nvPicPr>
        <p:blipFill>
          <a:blip r:embed="rId4"/>
          <a:stretch>
            <a:fillRect/>
          </a:stretch>
        </p:blipFill>
        <p:spPr>
          <a:xfrm>
            <a:off x="1841581" y="2265919"/>
            <a:ext cx="1718679" cy="1022824"/>
          </a:xfrm>
          <a:prstGeom prst="rect">
            <a:avLst/>
          </a:prstGeom>
        </p:spPr>
      </p:pic>
      <p:pic>
        <p:nvPicPr>
          <p:cNvPr id="15" name="Picture 14">
            <a:extLst>
              <a:ext uri="{FF2B5EF4-FFF2-40B4-BE49-F238E27FC236}">
                <a16:creationId xmlns:a16="http://schemas.microsoft.com/office/drawing/2014/main" id="{FDA6FB02-96E1-4507-983E-4F26120468C9}"/>
              </a:ext>
            </a:extLst>
          </p:cNvPr>
          <p:cNvPicPr>
            <a:picLocks noChangeAspect="1"/>
          </p:cNvPicPr>
          <p:nvPr/>
        </p:nvPicPr>
        <p:blipFill>
          <a:blip r:embed="rId5"/>
          <a:stretch>
            <a:fillRect/>
          </a:stretch>
        </p:blipFill>
        <p:spPr>
          <a:xfrm>
            <a:off x="6850562" y="2265919"/>
            <a:ext cx="2133600" cy="762000"/>
          </a:xfrm>
          <a:prstGeom prst="rect">
            <a:avLst/>
          </a:prstGeom>
        </p:spPr>
      </p:pic>
      <p:pic>
        <p:nvPicPr>
          <p:cNvPr id="17" name="Picture 2" descr="Microsoft Support">
            <a:extLst>
              <a:ext uri="{FF2B5EF4-FFF2-40B4-BE49-F238E27FC236}">
                <a16:creationId xmlns:a16="http://schemas.microsoft.com/office/drawing/2014/main" id="{D4BCDB5C-8082-49F8-BAF9-477644CE6A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3740" y="191754"/>
            <a:ext cx="1552825" cy="1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60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62AA0A-2386-426D-AE47-7C0C38A7F0D7}"/>
              </a:ext>
            </a:extLst>
          </p:cNvPr>
          <p:cNvSpPr>
            <a:spLocks noGrp="1"/>
          </p:cNvSpPr>
          <p:nvPr>
            <p:ph idx="1"/>
          </p:nvPr>
        </p:nvSpPr>
        <p:spPr/>
        <p:txBody>
          <a:bodyPr/>
          <a:lstStyle/>
          <a:p>
            <a:pPr marL="0" indent="0">
              <a:buNone/>
            </a:pPr>
            <a:r>
              <a:rPr lang="en-US" b="1" dirty="0"/>
              <a:t>After 1000 runs to predict the price of 4/23/21</a:t>
            </a:r>
          </a:p>
          <a:p>
            <a:r>
              <a:rPr lang="en-US" dirty="0"/>
              <a:t> Discrete Model</a:t>
            </a:r>
          </a:p>
          <a:p>
            <a:pPr marL="0" indent="0">
              <a:buNone/>
            </a:pPr>
            <a:r>
              <a:rPr lang="en-US" dirty="0"/>
              <a:t>	Mean: 240.27</a:t>
            </a:r>
          </a:p>
          <a:p>
            <a:pPr marL="0" indent="0">
              <a:buNone/>
            </a:pPr>
            <a:r>
              <a:rPr lang="en-US" dirty="0"/>
              <a:t>	Std: 11.39</a:t>
            </a:r>
          </a:p>
          <a:p>
            <a:r>
              <a:rPr lang="en-US" dirty="0"/>
              <a:t>Continuous Model</a:t>
            </a:r>
          </a:p>
          <a:p>
            <a:pPr marL="914400" lvl="2" indent="0">
              <a:buNone/>
            </a:pPr>
            <a:r>
              <a:rPr lang="en-US" sz="2800" dirty="0"/>
              <a:t>Mean: 248.28</a:t>
            </a:r>
          </a:p>
          <a:p>
            <a:pPr marL="914400" lvl="2" indent="0">
              <a:buNone/>
            </a:pPr>
            <a:r>
              <a:rPr lang="en-US" sz="2800" dirty="0"/>
              <a:t>Std: 28.46</a:t>
            </a:r>
          </a:p>
          <a:p>
            <a:pPr marL="0" indent="0">
              <a:buNone/>
            </a:pPr>
            <a:endParaRPr lang="en-US" dirty="0"/>
          </a:p>
        </p:txBody>
      </p:sp>
      <p:sp>
        <p:nvSpPr>
          <p:cNvPr id="4" name="Title 1">
            <a:extLst>
              <a:ext uri="{FF2B5EF4-FFF2-40B4-BE49-F238E27FC236}">
                <a16:creationId xmlns:a16="http://schemas.microsoft.com/office/drawing/2014/main" id="{EB8B8DC4-E5ED-4A76-9B10-9C43718A3627}"/>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Microsoft Corporation</a:t>
            </a:r>
            <a:r>
              <a:rPr lang="en-US" b="1" dirty="0"/>
              <a:t> (MSFT)</a:t>
            </a:r>
          </a:p>
        </p:txBody>
      </p:sp>
      <p:pic>
        <p:nvPicPr>
          <p:cNvPr id="6" name="Picture 2" descr="Microsoft Support">
            <a:extLst>
              <a:ext uri="{FF2B5EF4-FFF2-40B4-BE49-F238E27FC236}">
                <a16:creationId xmlns:a16="http://schemas.microsoft.com/office/drawing/2014/main" id="{5C20006B-6024-48C9-94D2-10004EEF9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3740" y="191754"/>
            <a:ext cx="1552825" cy="1552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histogram&#10;&#10;Description automatically generated">
            <a:extLst>
              <a:ext uri="{FF2B5EF4-FFF2-40B4-BE49-F238E27FC236}">
                <a16:creationId xmlns:a16="http://schemas.microsoft.com/office/drawing/2014/main" id="{3594371B-B691-46CC-9B89-588AB4EB0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059" y="3541977"/>
            <a:ext cx="3004251" cy="1919671"/>
          </a:xfrm>
          <a:prstGeom prst="rect">
            <a:avLst/>
          </a:prstGeom>
        </p:spPr>
      </p:pic>
      <p:pic>
        <p:nvPicPr>
          <p:cNvPr id="8" name="Picture 7" descr="Chart, histogram&#10;&#10;Description automatically generated">
            <a:extLst>
              <a:ext uri="{FF2B5EF4-FFF2-40B4-BE49-F238E27FC236}">
                <a16:creationId xmlns:a16="http://schemas.microsoft.com/office/drawing/2014/main" id="{4357FD44-0D64-4BD6-8953-EB1BA2475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3877" y="3556959"/>
            <a:ext cx="2957356" cy="1889706"/>
          </a:xfrm>
          <a:prstGeom prst="rect">
            <a:avLst/>
          </a:prstGeom>
        </p:spPr>
      </p:pic>
      <p:sp>
        <p:nvSpPr>
          <p:cNvPr id="9" name="TextBox 8">
            <a:extLst>
              <a:ext uri="{FF2B5EF4-FFF2-40B4-BE49-F238E27FC236}">
                <a16:creationId xmlns:a16="http://schemas.microsoft.com/office/drawing/2014/main" id="{3905B841-5557-454A-9FCF-E6978A599BCB}"/>
              </a:ext>
            </a:extLst>
          </p:cNvPr>
          <p:cNvSpPr txBox="1"/>
          <p:nvPr/>
        </p:nvSpPr>
        <p:spPr>
          <a:xfrm>
            <a:off x="5602829" y="3277811"/>
            <a:ext cx="2198255" cy="369332"/>
          </a:xfrm>
          <a:prstGeom prst="rect">
            <a:avLst/>
          </a:prstGeom>
          <a:noFill/>
        </p:spPr>
        <p:txBody>
          <a:bodyPr wrap="square" rtlCol="0">
            <a:spAutoFit/>
          </a:bodyPr>
          <a:lstStyle/>
          <a:p>
            <a:r>
              <a:rPr lang="en-US" dirty="0">
                <a:solidFill>
                  <a:schemeClr val="tx2"/>
                </a:solidFill>
              </a:rPr>
              <a:t>Discrete Model</a:t>
            </a:r>
          </a:p>
        </p:txBody>
      </p:sp>
      <p:sp>
        <p:nvSpPr>
          <p:cNvPr id="12" name="TextBox 11">
            <a:extLst>
              <a:ext uri="{FF2B5EF4-FFF2-40B4-BE49-F238E27FC236}">
                <a16:creationId xmlns:a16="http://schemas.microsoft.com/office/drawing/2014/main" id="{76CCE643-C593-4BE3-A6D2-406648C9AA66}"/>
              </a:ext>
            </a:extLst>
          </p:cNvPr>
          <p:cNvSpPr txBox="1"/>
          <p:nvPr/>
        </p:nvSpPr>
        <p:spPr>
          <a:xfrm>
            <a:off x="8808821" y="3291247"/>
            <a:ext cx="2198255" cy="369332"/>
          </a:xfrm>
          <a:prstGeom prst="rect">
            <a:avLst/>
          </a:prstGeom>
          <a:noFill/>
        </p:spPr>
        <p:txBody>
          <a:bodyPr wrap="square" rtlCol="0">
            <a:spAutoFit/>
          </a:bodyPr>
          <a:lstStyle/>
          <a:p>
            <a:r>
              <a:rPr lang="en-US" dirty="0">
                <a:solidFill>
                  <a:schemeClr val="tx2"/>
                </a:solidFill>
              </a:rPr>
              <a:t>Continuous Model</a:t>
            </a:r>
          </a:p>
        </p:txBody>
      </p:sp>
    </p:spTree>
    <p:extLst>
      <p:ext uri="{BB962C8B-B14F-4D97-AF65-F5344CB8AC3E}">
        <p14:creationId xmlns:p14="http://schemas.microsoft.com/office/powerpoint/2010/main" val="3973455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A7D6DF-B8C2-42C6-8E85-C3BE3C44B0B7}"/>
              </a:ext>
            </a:extLst>
          </p:cNvPr>
          <p:cNvSpPr>
            <a:spLocks noGrp="1"/>
          </p:cNvSpPr>
          <p:nvPr>
            <p:ph idx="1"/>
          </p:nvPr>
        </p:nvSpPr>
        <p:spPr/>
        <p:txBody>
          <a:bodyPr/>
          <a:lstStyle/>
          <a:p>
            <a:r>
              <a:rPr lang="en-US" dirty="0"/>
              <a:t>Stock Closing Price </a:t>
            </a:r>
            <a:r>
              <a:rPr lang="en-US"/>
              <a:t>on 3/31/2021:  </a:t>
            </a:r>
            <a:r>
              <a:rPr lang="en-US" dirty="0"/>
              <a:t>$235.77</a:t>
            </a:r>
          </a:p>
          <a:p>
            <a:r>
              <a:rPr lang="en-US" dirty="0"/>
              <a:t>Average Annual Volatility: 26.91%</a:t>
            </a:r>
          </a:p>
          <a:p>
            <a:r>
              <a:rPr lang="en-US" dirty="0"/>
              <a:t>Risk Free rate of return: 1.6%</a:t>
            </a:r>
          </a:p>
          <a:p>
            <a:r>
              <a:rPr lang="en-US" dirty="0"/>
              <a:t>T = 16/252</a:t>
            </a:r>
          </a:p>
          <a:p>
            <a:r>
              <a:rPr lang="en-US" dirty="0"/>
              <a:t>K = 240</a:t>
            </a:r>
          </a:p>
          <a:p>
            <a:r>
              <a:rPr lang="en-US" dirty="0">
                <a:solidFill>
                  <a:srgbClr val="FF0000"/>
                </a:solidFill>
              </a:rPr>
              <a:t>Black-Scholes Price: $4.63</a:t>
            </a:r>
          </a:p>
          <a:p>
            <a:r>
              <a:rPr lang="en-US" dirty="0"/>
              <a:t>Listed price: $3.8</a:t>
            </a:r>
          </a:p>
          <a:p>
            <a:r>
              <a:rPr lang="en-US" dirty="0"/>
              <a:t>Actual Price of 4/23: $237.49</a:t>
            </a:r>
          </a:p>
        </p:txBody>
      </p:sp>
      <p:sp>
        <p:nvSpPr>
          <p:cNvPr id="4" name="Title 1">
            <a:extLst>
              <a:ext uri="{FF2B5EF4-FFF2-40B4-BE49-F238E27FC236}">
                <a16:creationId xmlns:a16="http://schemas.microsoft.com/office/drawing/2014/main" id="{08DBF584-6074-4DB7-A0C0-D4C26BA82968}"/>
              </a:ext>
            </a:extLst>
          </p:cNvPr>
          <p:cNvSpPr>
            <a:spLocks noGrp="1"/>
          </p:cNvSpPr>
          <p:nvPr>
            <p:ph type="title"/>
          </p:nvPr>
        </p:nvSpPr>
        <p:spPr>
          <a:xfrm>
            <a:off x="838200" y="365125"/>
            <a:ext cx="10515600" cy="1325563"/>
          </a:xfrm>
        </p:spPr>
        <p:txBody>
          <a:bodyPr/>
          <a:lstStyle/>
          <a:p>
            <a:r>
              <a:rPr lang="en-US" b="1" dirty="0">
                <a:latin typeface="Algerian" panose="04020705040A02060702" pitchFamily="82" charset="0"/>
              </a:rPr>
              <a:t>Microsoft Corporation</a:t>
            </a:r>
            <a:r>
              <a:rPr lang="en-US" b="1" dirty="0"/>
              <a:t> (MSFT)</a:t>
            </a:r>
          </a:p>
        </p:txBody>
      </p:sp>
      <p:pic>
        <p:nvPicPr>
          <p:cNvPr id="6" name="Picture 2" descr="Microsoft Support">
            <a:extLst>
              <a:ext uri="{FF2B5EF4-FFF2-40B4-BE49-F238E27FC236}">
                <a16:creationId xmlns:a16="http://schemas.microsoft.com/office/drawing/2014/main" id="{1FB65DE8-3CB2-4171-A4B1-A1654BCD8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3740" y="191754"/>
            <a:ext cx="1552825" cy="1552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A796A7-7925-4BBD-B062-F92461665B68}"/>
              </a:ext>
            </a:extLst>
          </p:cNvPr>
          <p:cNvPicPr>
            <a:picLocks noChangeAspect="1"/>
          </p:cNvPicPr>
          <p:nvPr/>
        </p:nvPicPr>
        <p:blipFill>
          <a:blip r:embed="rId3"/>
          <a:stretch>
            <a:fillRect/>
          </a:stretch>
        </p:blipFill>
        <p:spPr>
          <a:xfrm>
            <a:off x="6265193" y="4001294"/>
            <a:ext cx="5332627" cy="875506"/>
          </a:xfrm>
          <a:prstGeom prst="rect">
            <a:avLst/>
          </a:prstGeom>
        </p:spPr>
      </p:pic>
    </p:spTree>
    <p:extLst>
      <p:ext uri="{BB962C8B-B14F-4D97-AF65-F5344CB8AC3E}">
        <p14:creationId xmlns:p14="http://schemas.microsoft.com/office/powerpoint/2010/main" val="128143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5" name="Group 74">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76"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7" name="Title 1">
            <a:extLst>
              <a:ext uri="{FF2B5EF4-FFF2-40B4-BE49-F238E27FC236}">
                <a16:creationId xmlns:a16="http://schemas.microsoft.com/office/drawing/2014/main" id="{B2F4162D-B18C-4CE7-A7A4-5054EC6E9C0A}"/>
              </a:ext>
            </a:extLst>
          </p:cNvPr>
          <p:cNvSpPr>
            <a:spLocks noGrp="1"/>
          </p:cNvSpPr>
          <p:nvPr>
            <p:ph type="title"/>
          </p:nvPr>
        </p:nvSpPr>
        <p:spPr>
          <a:xfrm>
            <a:off x="767289" y="1487285"/>
            <a:ext cx="4220967" cy="1717091"/>
          </a:xfrm>
        </p:spPr>
        <p:txBody>
          <a:bodyPr anchor="b">
            <a:normAutofit/>
          </a:bodyPr>
          <a:lstStyle/>
          <a:p>
            <a:r>
              <a:rPr lang="en-US" sz="4800" b="1">
                <a:solidFill>
                  <a:schemeClr val="bg1"/>
                </a:solidFill>
                <a:latin typeface="Algerian" panose="04020705040A02060702" pitchFamily="82" charset="0"/>
              </a:rPr>
              <a:t>Ford Motor Company</a:t>
            </a:r>
            <a:r>
              <a:rPr lang="en-US" sz="4800" b="1">
                <a:solidFill>
                  <a:schemeClr val="bg1"/>
                </a:solidFill>
              </a:rPr>
              <a:t>(F)</a:t>
            </a:r>
          </a:p>
        </p:txBody>
      </p:sp>
      <p:pic>
        <p:nvPicPr>
          <p:cNvPr id="13" name="Picture 12">
            <a:extLst>
              <a:ext uri="{FF2B5EF4-FFF2-40B4-BE49-F238E27FC236}">
                <a16:creationId xmlns:a16="http://schemas.microsoft.com/office/drawing/2014/main" id="{73E0B452-C50A-466A-837C-0C7B3F298125}"/>
              </a:ext>
            </a:extLst>
          </p:cNvPr>
          <p:cNvPicPr>
            <a:picLocks noChangeAspect="1"/>
          </p:cNvPicPr>
          <p:nvPr/>
        </p:nvPicPr>
        <p:blipFill>
          <a:blip r:embed="rId2"/>
          <a:stretch>
            <a:fillRect/>
          </a:stretch>
        </p:blipFill>
        <p:spPr>
          <a:xfrm>
            <a:off x="6575222" y="1743350"/>
            <a:ext cx="4849488" cy="909279"/>
          </a:xfrm>
          <a:prstGeom prst="rect">
            <a:avLst/>
          </a:prstGeom>
        </p:spPr>
      </p:pic>
      <p:sp>
        <p:nvSpPr>
          <p:cNvPr id="3" name="Content Placeholder 2">
            <a:extLst>
              <a:ext uri="{FF2B5EF4-FFF2-40B4-BE49-F238E27FC236}">
                <a16:creationId xmlns:a16="http://schemas.microsoft.com/office/drawing/2014/main" id="{09EAE82A-8D20-4620-960E-BC10C9B00B77}"/>
              </a:ext>
            </a:extLst>
          </p:cNvPr>
          <p:cNvSpPr>
            <a:spLocks noGrp="1"/>
          </p:cNvSpPr>
          <p:nvPr>
            <p:ph idx="1"/>
          </p:nvPr>
        </p:nvSpPr>
        <p:spPr>
          <a:xfrm>
            <a:off x="767290" y="3428999"/>
            <a:ext cx="4075054" cy="2741213"/>
          </a:xfrm>
        </p:spPr>
        <p:txBody>
          <a:bodyPr anchor="t">
            <a:normAutofit/>
          </a:bodyPr>
          <a:lstStyle/>
          <a:p>
            <a:r>
              <a:rPr lang="en-US" sz="2000" b="0" i="0">
                <a:solidFill>
                  <a:schemeClr val="bg1"/>
                </a:solidFill>
                <a:effectLst/>
                <a:latin typeface="Yahoo Sans Finance"/>
              </a:rPr>
              <a:t>Ford Motor Company designs, manufactures, markets, and services a range of Ford trucks, cars, sport utility vehicles, electrified vehicles, and Lincoln luxury vehicles worldwide. </a:t>
            </a:r>
            <a:endParaRPr lang="en-US" sz="2000">
              <a:solidFill>
                <a:schemeClr val="bg1"/>
              </a:solidFill>
            </a:endParaRPr>
          </a:p>
        </p:txBody>
      </p:sp>
      <p:pic>
        <p:nvPicPr>
          <p:cNvPr id="11" name="Picture 10">
            <a:extLst>
              <a:ext uri="{FF2B5EF4-FFF2-40B4-BE49-F238E27FC236}">
                <a16:creationId xmlns:a16="http://schemas.microsoft.com/office/drawing/2014/main" id="{03360FCB-5DF9-4936-9100-FD0166DD789A}"/>
              </a:ext>
            </a:extLst>
          </p:cNvPr>
          <p:cNvPicPr>
            <a:picLocks noChangeAspect="1"/>
          </p:cNvPicPr>
          <p:nvPr/>
        </p:nvPicPr>
        <p:blipFill>
          <a:blip r:embed="rId3"/>
          <a:stretch>
            <a:fillRect/>
          </a:stretch>
        </p:blipFill>
        <p:spPr>
          <a:xfrm>
            <a:off x="6585047" y="4447028"/>
            <a:ext cx="2252590" cy="450517"/>
          </a:xfrm>
          <a:prstGeom prst="rect">
            <a:avLst/>
          </a:prstGeom>
        </p:spPr>
      </p:pic>
      <p:pic>
        <p:nvPicPr>
          <p:cNvPr id="5122" name="Picture 2">
            <a:extLst>
              <a:ext uri="{FF2B5EF4-FFF2-40B4-BE49-F238E27FC236}">
                <a16:creationId xmlns:a16="http://schemas.microsoft.com/office/drawing/2014/main" id="{6478C8EC-1FC7-484C-BD9D-F177AC7E35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159369" y="3998332"/>
            <a:ext cx="2262414" cy="1303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785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A9B43A3-70EA-4024-971E-7F560D525872}"/>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b="1">
                <a:solidFill>
                  <a:schemeClr val="bg1"/>
                </a:solidFill>
              </a:rPr>
              <a:t>Ford Motor Company(F)</a:t>
            </a:r>
          </a:p>
        </p:txBody>
      </p:sp>
      <p:graphicFrame>
        <p:nvGraphicFramePr>
          <p:cNvPr id="6" name="Chart 5">
            <a:extLst>
              <a:ext uri="{FF2B5EF4-FFF2-40B4-BE49-F238E27FC236}">
                <a16:creationId xmlns:a16="http://schemas.microsoft.com/office/drawing/2014/main" id="{E5D80F24-B77D-49C8-89FF-0AD9F31D70D3}"/>
              </a:ext>
            </a:extLst>
          </p:cNvPr>
          <p:cNvGraphicFramePr>
            <a:graphicFrameLocks/>
          </p:cNvGraphicFramePr>
          <p:nvPr>
            <p:extLst>
              <p:ext uri="{D42A27DB-BD31-4B8C-83A1-F6EECF244321}">
                <p14:modId xmlns:p14="http://schemas.microsoft.com/office/powerpoint/2010/main" val="664346567"/>
              </p:ext>
            </p:extLst>
          </p:nvPr>
        </p:nvGraphicFramePr>
        <p:xfrm>
          <a:off x="5682682" y="1752600"/>
          <a:ext cx="5029926" cy="2984500"/>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2">
            <a:extLst>
              <a:ext uri="{FF2B5EF4-FFF2-40B4-BE49-F238E27FC236}">
                <a16:creationId xmlns:a16="http://schemas.microsoft.com/office/drawing/2014/main" id="{90B8B188-C7B9-4A89-9E0B-5F9BBA3ED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8214" y="613568"/>
            <a:ext cx="1438275" cy="828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B1AF8DA-D3EA-40C5-92FB-847933A36756}"/>
              </a:ext>
            </a:extLst>
          </p:cNvPr>
          <p:cNvSpPr txBox="1"/>
          <p:nvPr/>
        </p:nvSpPr>
        <p:spPr>
          <a:xfrm>
            <a:off x="5288280" y="4862791"/>
            <a:ext cx="1615440" cy="369332"/>
          </a:xfrm>
          <a:prstGeom prst="rect">
            <a:avLst/>
          </a:prstGeom>
          <a:noFill/>
        </p:spPr>
        <p:txBody>
          <a:bodyPr wrap="square" rtlCol="0">
            <a:spAutoFit/>
          </a:bodyPr>
          <a:lstStyle/>
          <a:p>
            <a:r>
              <a:rPr lang="en-US" dirty="0"/>
              <a:t>1/1/2021</a:t>
            </a:r>
          </a:p>
        </p:txBody>
      </p:sp>
      <p:sp>
        <p:nvSpPr>
          <p:cNvPr id="10" name="TextBox 1">
            <a:extLst>
              <a:ext uri="{FF2B5EF4-FFF2-40B4-BE49-F238E27FC236}">
                <a16:creationId xmlns:a16="http://schemas.microsoft.com/office/drawing/2014/main" id="{F0178A72-4588-49D5-9241-8A0B0A19BAB3}"/>
              </a:ext>
            </a:extLst>
          </p:cNvPr>
          <p:cNvSpPr txBox="1"/>
          <p:nvPr/>
        </p:nvSpPr>
        <p:spPr>
          <a:xfrm>
            <a:off x="9981475" y="4796405"/>
            <a:ext cx="1271451" cy="50210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800" kern="1200" dirty="0">
                <a:solidFill>
                  <a:schemeClr val="tx1"/>
                </a:solidFill>
              </a:rPr>
              <a:t>3/31/2021</a:t>
            </a:r>
          </a:p>
        </p:txBody>
      </p:sp>
    </p:spTree>
    <p:extLst>
      <p:ext uri="{BB962C8B-B14F-4D97-AF65-F5344CB8AC3E}">
        <p14:creationId xmlns:p14="http://schemas.microsoft.com/office/powerpoint/2010/main" val="2800556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617</Words>
  <Application>Microsoft Office PowerPoint</Application>
  <PresentationFormat>Widescreen</PresentationFormat>
  <Paragraphs>115</Paragraphs>
  <Slides>21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Inherited</vt:lpstr>
      <vt:lpstr>Lato</vt:lpstr>
      <vt:lpstr>Yahoo Sans Finance</vt:lpstr>
      <vt:lpstr>Algerian</vt:lpstr>
      <vt:lpstr>Arial</vt:lpstr>
      <vt:lpstr>Calibri</vt:lpstr>
      <vt:lpstr>Calibri Light</vt:lpstr>
      <vt:lpstr>Times New Roman</vt:lpstr>
      <vt:lpstr>Office Theme</vt:lpstr>
      <vt:lpstr>Stock Analysis</vt:lpstr>
      <vt:lpstr>Black-Scholes Equation</vt:lpstr>
      <vt:lpstr>Microsoft Corporation (MSFT)</vt:lpstr>
      <vt:lpstr>Microsoft Corporation (MSFT)</vt:lpstr>
      <vt:lpstr>Microsoft Corporation (MSFT)</vt:lpstr>
      <vt:lpstr>Microsoft Corporation (MSFT)</vt:lpstr>
      <vt:lpstr>Microsoft Corporation (MSFT)</vt:lpstr>
      <vt:lpstr>Ford Motor Company(F)</vt:lpstr>
      <vt:lpstr>Ford Motor Company(F)</vt:lpstr>
      <vt:lpstr>Ford Motor Company(F)</vt:lpstr>
      <vt:lpstr>Ford Motor Company(F)</vt:lpstr>
      <vt:lpstr>Ford Motor Company(F)</vt:lpstr>
      <vt:lpstr>MGM Resorts International(MGM)</vt:lpstr>
      <vt:lpstr>PowerPoint Presentation</vt:lpstr>
      <vt:lpstr>MGM Resorts International(MGM)</vt:lpstr>
      <vt:lpstr>MGM Resorts International(MGM)</vt:lpstr>
      <vt:lpstr>MGM Resorts International(MGM)</vt:lpstr>
      <vt:lpstr>MGM Resorts International(MGM)</vt:lpstr>
      <vt:lpstr>One Recommendation</vt:lpstr>
      <vt:lpstr>MGM Resorts International(MGM)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Zhang, Corey</dc:creator>
  <cp:lastModifiedBy>Zhang, Corey</cp:lastModifiedBy>
  <cp:revision>26</cp:revision>
  <dcterms:created xsi:type="dcterms:W3CDTF">2021-05-05T12:45:05Z</dcterms:created>
  <dcterms:modified xsi:type="dcterms:W3CDTF">2021-05-11T00:00:56Z</dcterms:modified>
</cp:coreProperties>
</file>